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3"/>
  </p:notesMasterIdLst>
  <p:handoutMasterIdLst>
    <p:handoutMasterId r:id="rId34"/>
  </p:handoutMasterIdLst>
  <p:sldIdLst>
    <p:sldId id="351" r:id="rId2"/>
    <p:sldId id="353" r:id="rId3"/>
    <p:sldId id="425" r:id="rId4"/>
    <p:sldId id="356" r:id="rId5"/>
    <p:sldId id="361" r:id="rId6"/>
    <p:sldId id="362" r:id="rId7"/>
    <p:sldId id="364" r:id="rId8"/>
    <p:sldId id="363" r:id="rId9"/>
    <p:sldId id="365" r:id="rId10"/>
    <p:sldId id="366" r:id="rId11"/>
    <p:sldId id="426" r:id="rId12"/>
    <p:sldId id="428" r:id="rId13"/>
    <p:sldId id="427" r:id="rId14"/>
    <p:sldId id="415" r:id="rId15"/>
    <p:sldId id="416" r:id="rId16"/>
    <p:sldId id="417" r:id="rId17"/>
    <p:sldId id="409" r:id="rId18"/>
    <p:sldId id="410" r:id="rId19"/>
    <p:sldId id="411" r:id="rId20"/>
    <p:sldId id="412" r:id="rId21"/>
    <p:sldId id="413" r:id="rId22"/>
    <p:sldId id="414" r:id="rId23"/>
    <p:sldId id="387" r:id="rId24"/>
    <p:sldId id="388" r:id="rId25"/>
    <p:sldId id="389" r:id="rId26"/>
    <p:sldId id="390" r:id="rId27"/>
    <p:sldId id="391" r:id="rId28"/>
    <p:sldId id="392" r:id="rId29"/>
    <p:sldId id="403" r:id="rId30"/>
    <p:sldId id="404" r:id="rId31"/>
    <p:sldId id="406" r:id="rId3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Garamond" pitchFamily="18" charset="0"/>
        <a:ea typeface="+mn-ea"/>
        <a:cs typeface="+mn-cs"/>
      </a:defRPr>
    </a:lvl1pPr>
    <a:lvl2pPr marL="457200" algn="l" rtl="0" fontAlgn="base">
      <a:spcBef>
        <a:spcPct val="0"/>
      </a:spcBef>
      <a:spcAft>
        <a:spcPct val="0"/>
      </a:spcAft>
      <a:defRPr sz="2400" kern="1200">
        <a:solidFill>
          <a:schemeClr val="tx1"/>
        </a:solidFill>
        <a:latin typeface="Garamond" pitchFamily="18" charset="0"/>
        <a:ea typeface="+mn-ea"/>
        <a:cs typeface="+mn-cs"/>
      </a:defRPr>
    </a:lvl2pPr>
    <a:lvl3pPr marL="914400" algn="l" rtl="0" fontAlgn="base">
      <a:spcBef>
        <a:spcPct val="0"/>
      </a:spcBef>
      <a:spcAft>
        <a:spcPct val="0"/>
      </a:spcAft>
      <a:defRPr sz="2400" kern="1200">
        <a:solidFill>
          <a:schemeClr val="tx1"/>
        </a:solidFill>
        <a:latin typeface="Garamond" pitchFamily="18" charset="0"/>
        <a:ea typeface="+mn-ea"/>
        <a:cs typeface="+mn-cs"/>
      </a:defRPr>
    </a:lvl3pPr>
    <a:lvl4pPr marL="1371600" algn="l" rtl="0" fontAlgn="base">
      <a:spcBef>
        <a:spcPct val="0"/>
      </a:spcBef>
      <a:spcAft>
        <a:spcPct val="0"/>
      </a:spcAft>
      <a:defRPr sz="2400" kern="1200">
        <a:solidFill>
          <a:schemeClr val="tx1"/>
        </a:solidFill>
        <a:latin typeface="Garamond" pitchFamily="18" charset="0"/>
        <a:ea typeface="+mn-ea"/>
        <a:cs typeface="+mn-cs"/>
      </a:defRPr>
    </a:lvl4pPr>
    <a:lvl5pPr marL="1828800" algn="l" rtl="0" fontAlgn="base">
      <a:spcBef>
        <a:spcPct val="0"/>
      </a:spcBef>
      <a:spcAft>
        <a:spcPct val="0"/>
      </a:spcAft>
      <a:defRPr sz="2400" kern="1200">
        <a:solidFill>
          <a:schemeClr val="tx1"/>
        </a:solidFill>
        <a:latin typeface="Garamond" pitchFamily="18" charset="0"/>
        <a:ea typeface="+mn-ea"/>
        <a:cs typeface="+mn-cs"/>
      </a:defRPr>
    </a:lvl5pPr>
    <a:lvl6pPr marL="2286000" algn="l" defTabSz="914400" rtl="0" eaLnBrk="1" latinLnBrk="0" hangingPunct="1">
      <a:defRPr sz="2400" kern="1200">
        <a:solidFill>
          <a:schemeClr val="tx1"/>
        </a:solidFill>
        <a:latin typeface="Garamond" pitchFamily="18" charset="0"/>
        <a:ea typeface="+mn-ea"/>
        <a:cs typeface="+mn-cs"/>
      </a:defRPr>
    </a:lvl6pPr>
    <a:lvl7pPr marL="2743200" algn="l" defTabSz="914400" rtl="0" eaLnBrk="1" latinLnBrk="0" hangingPunct="1">
      <a:defRPr sz="2400" kern="1200">
        <a:solidFill>
          <a:schemeClr val="tx1"/>
        </a:solidFill>
        <a:latin typeface="Garamond" pitchFamily="18" charset="0"/>
        <a:ea typeface="+mn-ea"/>
        <a:cs typeface="+mn-cs"/>
      </a:defRPr>
    </a:lvl7pPr>
    <a:lvl8pPr marL="3200400" algn="l" defTabSz="914400" rtl="0" eaLnBrk="1" latinLnBrk="0" hangingPunct="1">
      <a:defRPr sz="2400" kern="1200">
        <a:solidFill>
          <a:schemeClr val="tx1"/>
        </a:solidFill>
        <a:latin typeface="Garamond" pitchFamily="18" charset="0"/>
        <a:ea typeface="+mn-ea"/>
        <a:cs typeface="+mn-cs"/>
      </a:defRPr>
    </a:lvl8pPr>
    <a:lvl9pPr marL="3657600" algn="l" defTabSz="914400" rtl="0" eaLnBrk="1" latinLnBrk="0" hangingPunct="1">
      <a:defRPr sz="24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71206" autoAdjust="0"/>
  </p:normalViewPr>
  <p:slideViewPr>
    <p:cSldViewPr>
      <p:cViewPr varScale="1">
        <p:scale>
          <a:sx n="75" d="100"/>
          <a:sy n="75" d="100"/>
        </p:scale>
        <p:origin x="-3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444"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vmlDrawing" Target="../drawings/vmlDrawing1.v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1" tIns="48317" rIns="96631" bIns="48317" numCol="1" anchor="t" anchorCtr="0" compatLnSpc="1">
            <a:prstTxWarp prst="textNoShape">
              <a:avLst/>
            </a:prstTxWarp>
          </a:bodyPr>
          <a:lstStyle>
            <a:lvl1pPr defTabSz="965200" eaLnBrk="0" hangingPunct="0">
              <a:defRPr sz="1300">
                <a:latin typeface="Times New Roman" pitchFamily="18" charset="0"/>
              </a:defRPr>
            </a:lvl1pPr>
          </a:lstStyle>
          <a:p>
            <a:pPr>
              <a:defRPr/>
            </a:pPr>
            <a:endParaRPr lang="en-US"/>
          </a:p>
        </p:txBody>
      </p:sp>
      <p:sp>
        <p:nvSpPr>
          <p:cNvPr id="4403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31" tIns="48317" rIns="96631" bIns="48317" numCol="1" anchor="t" anchorCtr="0" compatLnSpc="1">
            <a:prstTxWarp prst="textNoShape">
              <a:avLst/>
            </a:prstTxWarp>
          </a:bodyPr>
          <a:lstStyle>
            <a:lvl1pPr algn="r" defTabSz="965200" eaLnBrk="0" hangingPunct="0">
              <a:defRPr sz="1300">
                <a:latin typeface="Times New Roman" pitchFamily="18" charset="0"/>
              </a:defRPr>
            </a:lvl1pPr>
          </a:lstStyle>
          <a:p>
            <a:pPr>
              <a:defRPr/>
            </a:pPr>
            <a:endParaRPr lang="en-US"/>
          </a:p>
        </p:txBody>
      </p:sp>
      <p:sp>
        <p:nvSpPr>
          <p:cNvPr id="4403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31" tIns="48317" rIns="96631" bIns="48317" numCol="1" anchor="b" anchorCtr="0" compatLnSpc="1">
            <a:prstTxWarp prst="textNoShape">
              <a:avLst/>
            </a:prstTxWarp>
          </a:bodyPr>
          <a:lstStyle>
            <a:lvl1pPr defTabSz="965200" eaLnBrk="0" hangingPunct="0">
              <a:defRPr sz="1300">
                <a:latin typeface="Times New Roman" pitchFamily="18" charset="0"/>
              </a:defRPr>
            </a:lvl1pPr>
          </a:lstStyle>
          <a:p>
            <a:pPr>
              <a:defRPr/>
            </a:pPr>
            <a:endParaRPr lang="en-US"/>
          </a:p>
        </p:txBody>
      </p:sp>
      <p:sp>
        <p:nvSpPr>
          <p:cNvPr id="4403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31" tIns="48317" rIns="96631" bIns="48317" numCol="1" anchor="b" anchorCtr="0" compatLnSpc="1">
            <a:prstTxWarp prst="textNoShape">
              <a:avLst/>
            </a:prstTxWarp>
          </a:bodyPr>
          <a:lstStyle>
            <a:lvl1pPr algn="r" defTabSz="965200" eaLnBrk="0" hangingPunct="0">
              <a:defRPr sz="1300">
                <a:latin typeface="Times New Roman" pitchFamily="18" charset="0"/>
              </a:defRPr>
            </a:lvl1pPr>
          </a:lstStyle>
          <a:p>
            <a:pPr>
              <a:defRPr/>
            </a:pPr>
            <a:fld id="{8636B8BE-EC74-4969-95F3-3E045F983369}" type="slidenum">
              <a:rPr lang="en-US"/>
              <a:pPr>
                <a:defRPr/>
              </a:pPr>
              <a:t>‹#›</a:t>
            </a:fld>
            <a:endParaRPr lang="en-US"/>
          </a:p>
        </p:txBody>
      </p:sp>
      <p:graphicFrame>
        <p:nvGraphicFramePr>
          <p:cNvPr id="1026" name="Object 6"/>
          <p:cNvGraphicFramePr>
            <a:graphicFrameLocks noChangeAspect="1"/>
          </p:cNvGraphicFramePr>
          <p:nvPr/>
        </p:nvGraphicFramePr>
        <p:xfrm>
          <a:off x="1016000" y="469900"/>
          <a:ext cx="5453063" cy="293688"/>
        </p:xfrm>
        <a:graphic>
          <a:graphicData uri="http://schemas.openxmlformats.org/presentationml/2006/ole">
            <p:oleObj spid="_x0000_s1026" name="Document" r:id="rId3" imgW="5341245" imgH="298336" progId="Word.Document.8">
              <p:embed/>
            </p:oleObj>
          </a:graphicData>
        </a:graphic>
      </p:graphicFrame>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1" tIns="48317" rIns="96631" bIns="48317" numCol="1" anchor="t" anchorCtr="0" compatLnSpc="1">
            <a:prstTxWarp prst="textNoShape">
              <a:avLst/>
            </a:prstTxWarp>
          </a:bodyPr>
          <a:lstStyle>
            <a:lvl1pPr defTabSz="965200" eaLnBrk="0" hangingPunct="0">
              <a:defRPr sz="1300">
                <a:latin typeface="Times New Roman" pitchFamily="18" charset="0"/>
              </a:defRPr>
            </a:lvl1pPr>
          </a:lstStyle>
          <a:p>
            <a:pPr>
              <a:defRPr/>
            </a:pPr>
            <a:endParaRPr lang="en-US"/>
          </a:p>
        </p:txBody>
      </p:sp>
      <p:sp>
        <p:nvSpPr>
          <p:cNvPr id="4915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31" tIns="48317" rIns="96631" bIns="48317" numCol="1" anchor="t" anchorCtr="0" compatLnSpc="1">
            <a:prstTxWarp prst="textNoShape">
              <a:avLst/>
            </a:prstTxWarp>
          </a:bodyPr>
          <a:lstStyle>
            <a:lvl1pPr algn="r" defTabSz="965200" eaLnBrk="0" hangingPunct="0">
              <a:defRPr sz="1300">
                <a:latin typeface="Times New Roman" pitchFamily="18" charset="0"/>
              </a:defRPr>
            </a:lvl1pPr>
          </a:lstStyle>
          <a:p>
            <a:pPr>
              <a:defRPr/>
            </a:pPr>
            <a:endParaRPr lang="en-US"/>
          </a:p>
        </p:txBody>
      </p:sp>
      <p:sp>
        <p:nvSpPr>
          <p:cNvPr id="1239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973138" y="4560888"/>
            <a:ext cx="5368925" cy="4319587"/>
          </a:xfrm>
          <a:prstGeom prst="rect">
            <a:avLst/>
          </a:prstGeom>
          <a:noFill/>
          <a:ln w="9525">
            <a:noFill/>
            <a:miter lim="800000"/>
            <a:headEnd/>
            <a:tailEnd/>
          </a:ln>
          <a:effectLst/>
        </p:spPr>
        <p:txBody>
          <a:bodyPr vert="horz" wrap="square" lIns="96631" tIns="48317" rIns="96631" bIns="4831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915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31" tIns="48317" rIns="96631" bIns="48317" numCol="1" anchor="b" anchorCtr="0" compatLnSpc="1">
            <a:prstTxWarp prst="textNoShape">
              <a:avLst/>
            </a:prstTxWarp>
          </a:bodyPr>
          <a:lstStyle>
            <a:lvl1pPr defTabSz="965200" eaLnBrk="0" hangingPunct="0">
              <a:defRPr sz="1300">
                <a:latin typeface="Times New Roman" pitchFamily="18" charset="0"/>
              </a:defRPr>
            </a:lvl1pPr>
          </a:lstStyle>
          <a:p>
            <a:pPr>
              <a:defRPr/>
            </a:pPr>
            <a:endParaRPr lang="en-US"/>
          </a:p>
        </p:txBody>
      </p:sp>
      <p:sp>
        <p:nvSpPr>
          <p:cNvPr id="4915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31" tIns="48317" rIns="96631" bIns="48317" numCol="1" anchor="b" anchorCtr="0" compatLnSpc="1">
            <a:prstTxWarp prst="textNoShape">
              <a:avLst/>
            </a:prstTxWarp>
          </a:bodyPr>
          <a:lstStyle>
            <a:lvl1pPr algn="r" defTabSz="965200" eaLnBrk="0" hangingPunct="0">
              <a:defRPr sz="1300">
                <a:latin typeface="Times New Roman" pitchFamily="18" charset="0"/>
              </a:defRPr>
            </a:lvl1pPr>
          </a:lstStyle>
          <a:p>
            <a:pPr>
              <a:defRPr/>
            </a:pPr>
            <a:fld id="{AC2CF445-9A5E-4937-9886-29CE2B80EB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336FFBAD-15EB-4AFE-9EFE-28C8E93B952C}"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buFontTx/>
              <a:buChar char="•"/>
            </a:pPr>
            <a:r>
              <a:rPr lang="en-US" smtClean="0">
                <a:latin typeface="Arial" charset="0"/>
                <a:cs typeface="Arial" charset="0"/>
              </a:rPr>
              <a:t>In insurance, you know going in that if you take actions now which increase claims later, then you will eventually have to pay later for this behavior.  On the other hand, you also know that if you take actions now which decrease claims later, then you will be rewarded.</a:t>
            </a:r>
            <a:br>
              <a:rPr lang="en-US" smtClean="0">
                <a:latin typeface="Arial" charset="0"/>
                <a:cs typeface="Arial" charset="0"/>
              </a:rPr>
            </a:br>
            <a:endParaRPr lang="en-US" smtClean="0">
              <a:latin typeface="Arial" charset="0"/>
              <a:cs typeface="Arial" charset="0"/>
            </a:endParaRPr>
          </a:p>
          <a:p>
            <a:pPr>
              <a:buFontTx/>
              <a:buChar char="•"/>
            </a:pPr>
            <a:r>
              <a:rPr lang="en-US" smtClean="0">
                <a:latin typeface="Arial" charset="0"/>
                <a:cs typeface="Arial" charset="0"/>
              </a:rPr>
              <a:t>In executive compensation, compensation contracts typically include bonuses related to profit or share price in addition to salary.  There is also a firing threat.  Thus we have "partial" insurance; i.e., risk is shared between the owner and the manager.  The "</a:t>
            </a:r>
            <a:r>
              <a:rPr lang="en-US" i="1" smtClean="0">
                <a:latin typeface="Arial" charset="0"/>
                <a:cs typeface="Arial" charset="0"/>
              </a:rPr>
              <a:t>ex post</a:t>
            </a:r>
            <a:r>
              <a:rPr lang="en-US" smtClean="0">
                <a:latin typeface="Arial" charset="0"/>
                <a:cs typeface="Arial" charset="0"/>
              </a:rPr>
              <a:t>" settling up mechanism comes in the form of a firing threat that is possibly coupled with some other economic loss; e.g., the revocation of vesting rights for deferred compensation.  Often, an executive firing can cause permanent loss of human capital value; she knows beforehand that there may be dire consequences associated with screwing up badly, so this will presumably temper </a:t>
            </a:r>
            <a:r>
              <a:rPr lang="en-US" i="1" smtClean="0">
                <a:latin typeface="Arial" charset="0"/>
                <a:cs typeface="Arial" charset="0"/>
              </a:rPr>
              <a:t>ex ante</a:t>
            </a:r>
            <a:r>
              <a:rPr lang="en-US" smtClean="0">
                <a:latin typeface="Arial" charset="0"/>
                <a:cs typeface="Arial" charset="0"/>
              </a:rPr>
              <a:t> behavior.  This is an important reason why many high level executive positions include some form of golden parachute; basically, this form of compensation is designed to encourage executives to be willing to make bold decisions, even if they come at the expense of becoming effectively retired after the fact.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5DB8ACBF-EA85-4E3E-A4FD-EF36A46CB9C5}" type="slidenum">
              <a:rPr lang="en-US" smtClean="0"/>
              <a:pPr/>
              <a:t>14</a:t>
            </a:fld>
            <a:endParaRPr lang="en-US" smtClean="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a:buFontTx/>
              <a:buChar char="•"/>
            </a:pPr>
            <a:r>
              <a:rPr lang="en-US" smtClean="0"/>
              <a:t>Under unlimited liability, debtholders are always paid in full, irrespective of the value of the firm.  Therefore debt issued by an unlimited liability entity is theoretically riskless, since any shortfalls at the firm level are guaranteed to be paid by the firm’s owners out of their personal assets. </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03C026E5-B613-461C-BEB7-75526AB3CD28}" type="slidenum">
              <a:rPr lang="en-US" smtClean="0"/>
              <a:pPr/>
              <a:t>15</a:t>
            </a:fld>
            <a:endParaRPr lang="en-US" smtClean="0"/>
          </a:p>
        </p:txBody>
      </p:sp>
      <p:sp>
        <p:nvSpPr>
          <p:cNvPr id="106498" name="Rectangle 2"/>
          <p:cNvSpPr>
            <a:spLocks noGrp="1" noRot="1" noChangeAspect="1" noChangeArrowheads="1" noTextEdit="1"/>
          </p:cNvSpPr>
          <p:nvPr>
            <p:ph type="sldImg"/>
          </p:nvPr>
        </p:nvSpPr>
        <p:spPr>
          <a:xfrm>
            <a:off x="1265238" y="727075"/>
            <a:ext cx="4784725" cy="3587750"/>
          </a:xfrm>
          <a:ln/>
        </p:spPr>
      </p:sp>
      <p:sp>
        <p:nvSpPr>
          <p:cNvPr id="106499" name="Rectangle 3"/>
          <p:cNvSpPr>
            <a:spLocks noGrp="1" noChangeArrowheads="1"/>
          </p:cNvSpPr>
          <p:nvPr>
            <p:ph type="body" idx="1"/>
          </p:nvPr>
        </p:nvSpPr>
        <p:spPr>
          <a:noFill/>
          <a:ln/>
        </p:spPr>
        <p:txBody>
          <a:bodyPr/>
          <a:lstStyle/>
          <a:p>
            <a:pPr>
              <a:buFontTx/>
              <a:buChar char="•"/>
            </a:pPr>
            <a:r>
              <a:rPr lang="en-US" smtClean="0"/>
              <a:t>Note that if the value of the firm is lower than the promised repayment, the shareholders not only lose the value of their original investment, but with unlimited liability they are liable (from their personal assets) for all of the debt taken on by the firm.  The maximum possible loss for shareholders is the value of their original investment (E(E)), plus B.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E3C0B6E7-F5DE-4D20-8B32-C7B21BE073D9}" type="slidenum">
              <a:rPr lang="en-US" smtClean="0"/>
              <a:pPr/>
              <a:t>16</a:t>
            </a:fld>
            <a:endParaRPr lang="en-US" smtClean="0"/>
          </a:p>
        </p:txBody>
      </p:sp>
      <p:sp>
        <p:nvSpPr>
          <p:cNvPr id="109570" name="Rectangle 2"/>
          <p:cNvSpPr>
            <a:spLocks noGrp="1" noRot="1" noChangeAspect="1" noChangeArrowheads="1" noTextEdit="1"/>
          </p:cNvSpPr>
          <p:nvPr>
            <p:ph type="sldImg"/>
          </p:nvPr>
        </p:nvSpPr>
        <p:spPr>
          <a:xfrm>
            <a:off x="1265238" y="727075"/>
            <a:ext cx="4784725" cy="3587750"/>
          </a:xfrm>
          <a:ln/>
        </p:spPr>
      </p:sp>
      <p:sp>
        <p:nvSpPr>
          <p:cNvPr id="109571" name="Rectangle 3"/>
          <p:cNvSpPr>
            <a:spLocks noGrp="1" noChangeArrowheads="1"/>
          </p:cNvSpPr>
          <p:nvPr>
            <p:ph type="body" idx="1"/>
          </p:nvPr>
        </p:nvSpPr>
        <p:spPr>
          <a:noFill/>
          <a:ln/>
        </p:spPr>
        <p:txBody>
          <a:bodyPr/>
          <a:lstStyle/>
          <a:p>
            <a:pPr>
              <a:buFontTx/>
              <a:buChar char="•"/>
            </a:pPr>
            <a:r>
              <a:rPr lang="en-US" smtClean="0"/>
              <a:t>Note that if the value of the firm is lower than the promised repayment, then the shareholders (owners) exercise their "limited liability" put option by declaring bankruptcy and "putting" the firm’s assets to the debtholders (creditors).  Limited liability basically forces creditors to provide insurance to owners.  This insurance comes with a price, in the sense that debt which is subject to the risk of default is less valuable than debt which is fully guaranteed.  Graphically, the value of the “insurance” is represented by the triangular area represented by –B0B.  The gain to owners corresponds to the loss suffered by the creditors.</a:t>
            </a:r>
            <a:br>
              <a:rPr lang="en-US" smtClean="0"/>
            </a:br>
            <a:endParaRPr lang="en-US" smtClean="0"/>
          </a:p>
          <a:p>
            <a:pPr>
              <a:buFontTx/>
              <a:buChar char="•"/>
            </a:pPr>
            <a:r>
              <a:rPr lang="en-US" smtClean="0"/>
              <a:t>Since there is risk sharing, there will likely be moral hazard.  We’ll discuss next the “asset substitution”, or risk shifting problem, which is an important moral hazard related to credit risk. Another important incentive problem is that firms which are financially struggling also may have incentives to either make bad (negatively valued) investments or forego good investments (aka the “underinvestment” problem). Next, we’ll focus our attention on the asset substitution problem.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7F43C5D3-96F8-4739-A50B-010BC7AA0697}" type="slidenum">
              <a:rPr lang="en-US" smtClean="0"/>
              <a:pPr/>
              <a:t>17</a:t>
            </a:fld>
            <a:endParaRPr lang="en-US" smtClean="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pPr>
              <a:buFontTx/>
              <a:buChar char="•"/>
            </a:pPr>
            <a:r>
              <a:rPr lang="en-US" smtClean="0"/>
              <a:t>The asset substitution problem is addressed on pp. 490-493 of the textbook.</a:t>
            </a:r>
          </a:p>
          <a:p>
            <a:pPr>
              <a:buFontTx/>
              <a:buChar char="•"/>
            </a:pPr>
            <a:r>
              <a:rPr lang="en-US" smtClean="0"/>
              <a:t>Here, the capital cost of $200 will be covered by issuing junior debt.  Junior debt is paid only after the senior debt has been paid, but before shares are paid.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35E25BC9-0696-4344-A860-8C1886B18465}" type="slidenum">
              <a:rPr lang="en-US" smtClean="0"/>
              <a:pPr/>
              <a:t>18</a:t>
            </a:fld>
            <a:endParaRPr lang="en-US" smtClean="0"/>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a:buFontTx/>
              <a:buChar char="•"/>
            </a:pPr>
            <a:r>
              <a:rPr lang="en-US" smtClean="0"/>
              <a:t>These tables simply blend the state contingent cash flows from the new project with the existing cash flows. </a:t>
            </a:r>
          </a:p>
          <a:p>
            <a:pPr>
              <a:buFontTx/>
              <a:buChar char="•"/>
            </a:pPr>
            <a:r>
              <a:rPr lang="en-US" smtClean="0"/>
              <a:t>The implicit assumption here is that the cash flows from existing operations and from project be are statistically independent; this assumption allows us to compute the joint probabilities by simply multiplying .5 by .5.</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43FAAD04-D7AE-4908-A121-8645631A1907}" type="slidenum">
              <a:rPr lang="en-US" smtClean="0"/>
              <a:pPr/>
              <a:t>19</a:t>
            </a:fld>
            <a:endParaRPr lang="en-US" smtClean="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pPr>
              <a:buFontTx/>
              <a:buChar char="•"/>
            </a:pPr>
            <a:r>
              <a:rPr lang="en-US" smtClean="0"/>
              <a:t>This is the classic asset substitution problem. </a:t>
            </a:r>
            <a:r>
              <a:rPr lang="en-US" smtClean="0">
                <a:latin typeface="Garamond" pitchFamily="18" charset="0"/>
                <a:cs typeface="Times New Roman" pitchFamily="18" charset="0"/>
              </a:rPr>
              <a:t> Shareholders favor project B which offers an equity value of 80 compared with 70 for A. If bondholders anticipate this choice, they would only be willing to pay 135 for the new debt issue even though the face value is 200. Since the capital cost of project B is 200, the amount raised from the debt issue would be </a:t>
            </a:r>
            <a:r>
              <a:rPr lang="en-US" i="1" smtClean="0">
                <a:latin typeface="Garamond" pitchFamily="18" charset="0"/>
                <a:cs typeface="Times New Roman" pitchFamily="18" charset="0"/>
              </a:rPr>
              <a:t>insufficient</a:t>
            </a:r>
            <a:r>
              <a:rPr lang="en-US" smtClean="0">
                <a:latin typeface="Garamond" pitchFamily="18" charset="0"/>
                <a:cs typeface="Times New Roman" pitchFamily="18" charset="0"/>
              </a:rPr>
              <a:t> to fund the project. </a:t>
            </a:r>
          </a:p>
          <a:p>
            <a:pPr>
              <a:buFontTx/>
              <a:buChar char="•"/>
            </a:pPr>
            <a:endParaRPr lang="en-US" smtClean="0">
              <a:latin typeface="Garamond" pitchFamily="18" charset="0"/>
              <a:cs typeface="Times New Roman" pitchFamily="18" charset="0"/>
            </a:endParaRPr>
          </a:p>
          <a:p>
            <a:pPr>
              <a:buFontTx/>
              <a:buChar char="•"/>
            </a:pPr>
            <a:r>
              <a:rPr lang="en-US" smtClean="0">
                <a:latin typeface="Garamond" pitchFamily="18" charset="0"/>
                <a:cs typeface="Times New Roman" pitchFamily="18" charset="0"/>
              </a:rPr>
              <a:t>Does this mean that A will be chosen? Suppose that the firm announces its intention to choose A. Unfortunately, investors buying the new debt issue will rationally assume that if they subscribed $200 for the issue, the shareholders would have an incentive to change their minds and use the $200 to fund project B instead. Thus, investors will still only subscribe 135 for the new bond issue.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a:buFontTx/>
              <a:buChar char="•"/>
            </a:pPr>
            <a:r>
              <a:rPr lang="en-US" smtClean="0"/>
              <a:t>In principal-agent theory, the principal is typically the "owner" who has delegated decision-making authority to the "agent".  The principal has a property right in a resource that is managed by the agent, and depending upon the agent’s actions, the value of that property right will certainly be affected (positively or negatively) by the actions taken by the agent.</a:t>
            </a:r>
            <a:br>
              <a:rPr lang="en-US" smtClean="0"/>
            </a:br>
            <a:endParaRPr lang="en-US" smtClean="0"/>
          </a:p>
          <a:p>
            <a:pPr>
              <a:buFontTx/>
              <a:buChar char="•"/>
            </a:pPr>
            <a:r>
              <a:rPr lang="en-US" smtClean="0"/>
              <a:t>The separation of ownership and control would not be a problem if one could costlessly write and enforce contracts specifying exactly what agents are expected to do under all possible contingencies.</a:t>
            </a:r>
          </a:p>
          <a:p>
            <a:pPr lvl="1">
              <a:buFontTx/>
              <a:buChar char="•"/>
            </a:pPr>
            <a:r>
              <a:rPr lang="en-US" smtClean="0"/>
              <a:t>However, it may not be possible (or for that matter, desirable) for the principal to monitor </a:t>
            </a:r>
            <a:r>
              <a:rPr lang="en-US" i="1" smtClean="0"/>
              <a:t>all</a:t>
            </a:r>
            <a:r>
              <a:rPr lang="en-US" smtClean="0"/>
              <a:t> actions of the agent; thus, considerable discretion must be given to the agent.</a:t>
            </a:r>
            <a:br>
              <a:rPr lang="en-US" smtClean="0"/>
            </a:b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25574522-CC6A-4DAF-9DAF-60E5504F5AE3}" type="slidenum">
              <a:rPr lang="en-US" smtClean="0"/>
              <a:pPr/>
              <a:t>20</a:t>
            </a:fld>
            <a:endParaRPr lang="en-US" smtClean="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pPr>
              <a:buFontTx/>
              <a:buChar char="•"/>
            </a:pPr>
            <a:r>
              <a:rPr lang="en-US" smtClean="0"/>
              <a:t>On page 496, the authors argue that one way around this problem is to precommit to hedge or insure risk.  To see how this strategy resolves the asset substitution problem, suppose that the firm could precommit to costlessly hedge the risk in project B; i.e., replace a fair lottery of 20 and 310 with a certain value of 165.  One way this could be done would be to engage in some sort of forward contract with a counterparty, where the firm pays the counterparty $145 in the good state and receives $145 from the counterparty in the bad state.  </a:t>
            </a:r>
          </a:p>
          <a:p>
            <a:endParaRPr lang="en-US" smtClean="0"/>
          </a:p>
          <a:p>
            <a:pPr>
              <a:buFontTx/>
              <a:buChar char="•"/>
            </a:pPr>
            <a:r>
              <a:rPr lang="en-US" smtClean="0"/>
              <a:t>Suppose that one of the most important factor inputs for this firm is energy.  Consequently, project B may generate more net profit when oil prices are low, and less when oil prices are high.  In this case, a natural counterparty would be an oil producer, who would like to receive cash when oil prices are low but is willing to sacrifice profit when oil prices are high in order to obtain this insurance.  Similar stories about counterparties could be told in connection with interest rates, foreign exchange, etc.</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01A945DF-CF5F-46F4-8EA2-D0841E9E5A92}" type="slidenum">
              <a:rPr lang="en-US" smtClean="0"/>
              <a:pPr/>
              <a:t>21</a:t>
            </a:fld>
            <a:endParaRPr lang="en-US" smtClean="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a:buFontTx/>
              <a:buChar char="•"/>
            </a:pPr>
            <a:r>
              <a:rPr lang="en-US" smtClean="0">
                <a:latin typeface="Garamond" pitchFamily="18" charset="0"/>
                <a:cs typeface="Times New Roman" pitchFamily="18" charset="0"/>
              </a:rPr>
              <a:t>By hedging project risk, we get rid of the asset substitution problem.  The effect of credibly committing (via some form of contract; e.g., indenture provisions in the junior bond issue) to hedging project risk is to make the NPV of selecting project A higher than the NPV for selecting project B; hence project A will be chosen, and creditors will subscribe $200 to the bond issue.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BAA4C39C-FA34-49EA-A86F-C7C4EC5FF253}" type="slidenum">
              <a:rPr lang="en-US" smtClean="0"/>
              <a:pPr/>
              <a:t>22</a:t>
            </a:fld>
            <a:endParaRPr lang="en-US" smtClean="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a:buFontTx/>
              <a:buChar char="•"/>
            </a:pPr>
            <a:r>
              <a:rPr lang="en-US" smtClean="0"/>
              <a:t>On page 496, the authors argue that another way around this problem is to fund with equity.  Here, we assume that half the financing comes from equity, the other half from junior debt.  </a:t>
            </a:r>
          </a:p>
          <a:p>
            <a:endParaRPr lang="en-US" smtClean="0">
              <a:latin typeface="Garamond" pitchFamily="18" charset="0"/>
              <a:cs typeface="Times New Roman" pitchFamily="18" charset="0"/>
            </a:endParaRPr>
          </a:p>
          <a:p>
            <a:pPr>
              <a:buFontTx/>
              <a:buChar char="•"/>
            </a:pPr>
            <a:r>
              <a:rPr lang="en-US" smtClean="0">
                <a:latin typeface="Garamond" pitchFamily="18" charset="0"/>
                <a:cs typeface="Times New Roman" pitchFamily="18" charset="0"/>
              </a:rPr>
              <a:t>Here, even though there is a partial default on junior debt, the lower level of equity created a situation where the firm is better off choosing project A.</a:t>
            </a:r>
            <a:br>
              <a:rPr lang="en-US" smtClean="0">
                <a:latin typeface="Garamond" pitchFamily="18" charset="0"/>
                <a:cs typeface="Times New Roman" pitchFamily="18" charset="0"/>
              </a:rPr>
            </a:br>
            <a:endParaRPr lang="en-US" smtClean="0">
              <a:latin typeface="Garamond" pitchFamily="18" charset="0"/>
              <a:cs typeface="Times New Roman" pitchFamily="18" charset="0"/>
            </a:endParaRPr>
          </a:p>
          <a:p>
            <a:pPr>
              <a:buFontTx/>
              <a:buChar char="•"/>
            </a:pPr>
            <a:r>
              <a:rPr lang="en-US" smtClean="0">
                <a:latin typeface="Garamond" pitchFamily="18" charset="0"/>
                <a:cs typeface="Times New Roman" pitchFamily="18" charset="0"/>
              </a:rPr>
              <a:t>Note that bond indentures typically have covenants limiting times interest earned and debt-equity ratios for this very reason!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xfrm>
            <a:off x="1266825" y="727075"/>
            <a:ext cx="4783138" cy="3587750"/>
          </a:xfrm>
          <a:ln/>
        </p:spPr>
      </p:sp>
      <p:sp>
        <p:nvSpPr>
          <p:cNvPr id="129026"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latin typeface="Arial" charset="0"/>
              </a:rPr>
              <a:t>Another way of thinking about moral hazard is that it is a hidden action, as opposed to hidden information problem.  Under moral hazard, you know your counterparty; you’re just not sure what they are likely to do if you don’t monitor them closely.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Rot="1" noChangeAspect="1" noChangeArrowheads="1" noTextEdit="1"/>
          </p:cNvSpPr>
          <p:nvPr>
            <p:ph type="sldImg"/>
          </p:nvPr>
        </p:nvSpPr>
        <p:spPr>
          <a:ln/>
        </p:spPr>
      </p:sp>
      <p:sp>
        <p:nvSpPr>
          <p:cNvPr id="131074" name="Rectangle 3"/>
          <p:cNvSpPr>
            <a:spLocks noGrp="1" noChangeArrowheads="1"/>
          </p:cNvSpPr>
          <p:nvPr>
            <p:ph type="body" idx="1"/>
          </p:nvPr>
        </p:nvSpPr>
        <p:spPr>
          <a:noFill/>
          <a:ln/>
        </p:spPr>
        <p:txBody>
          <a:bodyPr/>
          <a:lstStyle/>
          <a:p>
            <a:pPr>
              <a:buFontTx/>
              <a:buChar char="•"/>
            </a:pPr>
            <a:r>
              <a:rPr lang="en-US" smtClean="0">
                <a:latin typeface="Arial" charset="0"/>
              </a:rPr>
              <a:t>Adverse selection is often referred to as a "lemons" problem.  This is in reference to a very famous paper published in 1970 by Professor George Akerlof, who is an economics professor at UC-Berkeley and was cited along with Joseph Stiglitz (Columbia) and Michael Spence (Stanford) for the 2001 Nobel Prize in Economics.  Akerlof analyzed a familiar economic transaction, the buying and selling of a used car. In this market, he noted, the seller has more information than the buyer about the condition of the vehicle. The buyer, consequently, is suspicious of the product and makes inferences about its quality based on limited information. He or she may not be willing to pay as much for the car as it is worth (if in fact it is </a:t>
            </a:r>
            <a:r>
              <a:rPr lang="en-US" i="1" smtClean="0">
                <a:latin typeface="Arial" charset="0"/>
              </a:rPr>
              <a:t>not </a:t>
            </a:r>
            <a:r>
              <a:rPr lang="en-US" smtClean="0">
                <a:latin typeface="Arial" charset="0"/>
              </a:rPr>
              <a:t>a lemon).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Rot="1" noChangeAspect="1" noChangeArrowheads="1" noTextEdit="1"/>
          </p:cNvSpPr>
          <p:nvPr>
            <p:ph type="sldImg"/>
          </p:nvPr>
        </p:nvSpPr>
        <p:spPr>
          <a:ln/>
        </p:spPr>
      </p:sp>
      <p:sp>
        <p:nvSpPr>
          <p:cNvPr id="133122" name="Rectangle 3"/>
          <p:cNvSpPr>
            <a:spLocks noGrp="1" noChangeArrowheads="1"/>
          </p:cNvSpPr>
          <p:nvPr>
            <p:ph type="body" idx="1"/>
          </p:nvPr>
        </p:nvSpPr>
        <p:spPr>
          <a:noFill/>
          <a:ln/>
        </p:spPr>
        <p:txBody>
          <a:bodyPr/>
          <a:lstStyle/>
          <a:p>
            <a:pPr>
              <a:buFontTx/>
              <a:buChar char="•"/>
            </a:pPr>
            <a:r>
              <a:rPr lang="en-US" sz="1000" smtClean="0">
                <a:latin typeface="Arial" charset="0"/>
              </a:rPr>
              <a:t>Risk classification</a:t>
            </a:r>
          </a:p>
          <a:p>
            <a:pPr lvl="1">
              <a:buFontTx/>
              <a:buChar char="•"/>
            </a:pPr>
            <a:r>
              <a:rPr lang="en-US" sz="1000" smtClean="0">
                <a:latin typeface="Arial" charset="0"/>
              </a:rPr>
              <a:t>Examples of risk classification in auto insurance include factors such as credit scores (people with lousy credit scores tend to have more accidents), location, type, and use of car, gender of driver (primarily important at younger ages)</a:t>
            </a:r>
          </a:p>
          <a:p>
            <a:pPr lvl="1">
              <a:buFontTx/>
              <a:buChar char="•"/>
            </a:pPr>
            <a:r>
              <a:rPr lang="en-US" sz="1000" smtClean="0">
                <a:latin typeface="Arial" charset="0"/>
              </a:rPr>
              <a:t>Examples of risk classification in health insurance, life insurance, and annuity markets include factors such as health history, current health status as indicated by a medical exam, the use of genetic information (e.g., BRCA gene defect), age (higher morbidity at older ages), whether you smoke or bungie jump, etc.</a:t>
            </a:r>
            <a:br>
              <a:rPr lang="en-US" sz="1000" smtClean="0">
                <a:latin typeface="Arial" charset="0"/>
              </a:rPr>
            </a:br>
            <a:endParaRPr lang="en-US" sz="1000" smtClean="0">
              <a:latin typeface="Arial" charset="0"/>
            </a:endParaRPr>
          </a:p>
          <a:p>
            <a:pPr>
              <a:buFontTx/>
              <a:buChar char="•"/>
            </a:pPr>
            <a:r>
              <a:rPr lang="en-US" sz="1000" smtClean="0">
                <a:latin typeface="Arial" charset="0"/>
              </a:rPr>
              <a:t>Signaling is used in various settings:</a:t>
            </a:r>
          </a:p>
          <a:p>
            <a:pPr lvl="1">
              <a:buFontTx/>
              <a:buChar char="•"/>
            </a:pPr>
            <a:r>
              <a:rPr lang="en-US" sz="1000" smtClean="0">
                <a:latin typeface="Arial" charset="0"/>
              </a:rPr>
              <a:t>For example, one solution to the lemons problem in the market for used cars is for the buyer to "signal" by acquiring credible third party certification; e.g., pay for an inspection by Lemon Busters.  </a:t>
            </a:r>
          </a:p>
          <a:p>
            <a:pPr lvl="1">
              <a:buFontTx/>
              <a:buChar char="•"/>
            </a:pPr>
            <a:r>
              <a:rPr lang="en-US" sz="1000" smtClean="0">
                <a:latin typeface="Arial" charset="0"/>
              </a:rPr>
              <a:t>Similarly, students "signal" their quality by selecting a high quality university.  Here the university plays the role of third party certification. </a:t>
            </a:r>
          </a:p>
          <a:p>
            <a:pPr lvl="1">
              <a:buFontTx/>
              <a:buChar char="•"/>
            </a:pPr>
            <a:r>
              <a:rPr lang="en-US" sz="1000" smtClean="0">
                <a:latin typeface="Arial" charset="0"/>
              </a:rPr>
              <a:t>Product warranties can be used to signal product quality.  For example, if a manufacturer is willing or provide a long-term warranty, this may indicate that quality is better than average.  On the other hand, this warranty is of limited value if there is some possibility that the firm may fail at some point during the warranty period.</a:t>
            </a:r>
          </a:p>
          <a:p>
            <a:pPr lvl="1">
              <a:buFontTx/>
              <a:buChar char="•"/>
            </a:pPr>
            <a:r>
              <a:rPr lang="en-US" sz="1000" smtClean="0">
                <a:latin typeface="Arial" charset="0"/>
              </a:rPr>
              <a:t>In business, firms may use dividends to signal their profits to others in the stock market, another example of market signaling; also, we can use this theory to explain the role of auditing of company financial records by reputable third party accounting firms, as well as the role of security analysts.  If the signals provided by auditors and analysts are credible, then the firm's shares trade at higher prices; essentially because adverse selection costs are mitigated.</a:t>
            </a:r>
          </a:p>
          <a:p>
            <a:pPr>
              <a:buFontTx/>
              <a:buChar char="•"/>
            </a:pPr>
            <a:endParaRPr lang="en-US" sz="1000" smtClean="0">
              <a:latin typeface="Arial" charset="0"/>
            </a:endParaRPr>
          </a:p>
          <a:p>
            <a:pPr>
              <a:buFontTx/>
              <a:buChar char="•"/>
            </a:pPr>
            <a:r>
              <a:rPr lang="en-US" sz="1000" smtClean="0">
                <a:latin typeface="Arial" charset="0"/>
              </a:rPr>
              <a:t>In the case of adverse selection, contract design innovations are important in terms of creating incentives for consumers to self select according to their true risk characteristics.  This problem will be studied later in tonight’s lecture – it is at the heart of the Rothschild-Stiglitz "separating equilibrium" concept.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Rot="1" noChangeAspect="1" noChangeArrowheads="1" noTextEdit="1"/>
          </p:cNvSpPr>
          <p:nvPr>
            <p:ph type="sldImg"/>
          </p:nvPr>
        </p:nvSpPr>
        <p:spPr>
          <a:ln/>
        </p:spPr>
      </p:sp>
      <p:sp>
        <p:nvSpPr>
          <p:cNvPr id="135170" name="Rectangle 3"/>
          <p:cNvSpPr>
            <a:spLocks noGrp="1" noChangeArrowheads="1"/>
          </p:cNvSpPr>
          <p:nvPr>
            <p:ph type="body" idx="1"/>
          </p:nvPr>
        </p:nvSpPr>
        <p:spPr>
          <a:noFill/>
          <a:ln/>
        </p:spPr>
        <p:txBody>
          <a:bodyPr/>
          <a:lstStyle/>
          <a:p>
            <a:pPr>
              <a:buFontTx/>
              <a:buChar char="•"/>
            </a:pPr>
            <a:r>
              <a:rPr lang="en-US" smtClean="0">
                <a:latin typeface="Arial" charset="0"/>
              </a:rPr>
              <a:t>If the insurer can distinguish between high and low risk drivers, she can charge each type of driver a premium that reflects expected value of loss. </a:t>
            </a:r>
          </a:p>
          <a:p>
            <a:pPr>
              <a:buFontTx/>
              <a:buChar char="•"/>
            </a:pPr>
            <a:r>
              <a:rPr lang="en-US" smtClean="0">
                <a:latin typeface="Arial" charset="0"/>
              </a:rPr>
              <a:t>Note that if insurance is actuarially fair for both high and low risk drivers, then expected wealth is $100 for low risk and $50 for high risk drivers when insurance is purchased; furthermore, there is no risk.  Therefore both groups fully insure.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Rot="1" noChangeAspect="1" noChangeArrowheads="1" noTextEdit="1"/>
          </p:cNvSpPr>
          <p:nvPr>
            <p:ph type="sldImg"/>
          </p:nvPr>
        </p:nvSpPr>
        <p:spPr>
          <a:ln/>
        </p:spPr>
      </p:sp>
      <p:sp>
        <p:nvSpPr>
          <p:cNvPr id="137218"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Rot="1" noChangeAspect="1" noChangeArrowheads="1" noTextEdit="1"/>
          </p:cNvSpPr>
          <p:nvPr>
            <p:ph type="sldImg"/>
          </p:nvPr>
        </p:nvSpPr>
        <p:spPr>
          <a:xfrm>
            <a:off x="1266825" y="727075"/>
            <a:ext cx="4783138" cy="3587750"/>
          </a:xfrm>
          <a:ln/>
        </p:spPr>
      </p:sp>
      <p:sp>
        <p:nvSpPr>
          <p:cNvPr id="139266"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latin typeface="Arial" charset="0"/>
              </a:rPr>
              <a:t>This figure is taken from Figure 15-1, on page 509 of the textbook.  Suppose we have equal numbers of high and low risk drivers. Each insured starts with a wealth level of $125, but a loss can reduce the wealth to $25. The groups differ in the probability of loss. For the high-risk group, the probability of loss is 0.75, resulting in an expected loss of $75. For the low-risk group, the probability loss is 0.25, resulting in an expected loss of $25. If the insurer can distinguish between the two groups, respective competitive premiums of $75 and $25 can be charged. With premiums set at the expected value of loss for each insured, the Bernoulli principle implies that each would fully insure.  Specifically, assuming square root utility, we find that the expected utility of insurance for the "low risk" drivers is 10, whereas the expected utility of self insurance for the "low risk" drivers is 9.635, so the "low risk" drivers happily buy insurance.  Similarly, the expected utility of insurance for the "high risk" drivers is 7.071, whereas the expected utility of self insurance for the "high risk" drivers is 6.545, so the "high risk" drivers also happily buy insurance. </a:t>
            </a:r>
          </a:p>
          <a:p>
            <a:pPr>
              <a:buFontTx/>
              <a:buChar char="•"/>
            </a:pPr>
            <a:r>
              <a:rPr lang="en-US" smtClean="0">
                <a:latin typeface="Arial" charset="0"/>
              </a:rPr>
              <a:t>Now suppose that the insurer is unable to distinguish between high and low-risk drivers. If there are equal numbers in each group, the "break-even" premium will be $50. However, at this premium the low risk group will not insure because the utility of not insuring, 9.635, is greater than the utility of insuring and having a wealth level of $75 for certain, which is 8.660.  Conversely, the high-risk group will find insurance to be a bargain and will choose to insure; by insuring for a premium of $50, their expected utility is 8.660, compared with expected utility of 6.545 if they don’t insure (indeed, insurance has become a significantly better deal!).  Consequently (barring the imposition of a legal rule such as compulsory insurance), the portfolio composition will change as low risk drivers cancel their policies, leaving a portfolio of high-risk drivers (each having an expected cost of $75) and an inadequate premium.</a:t>
            </a:r>
          </a:p>
          <a:p>
            <a:pPr>
              <a:buFontTx/>
              <a:buChar char="•"/>
            </a:pPr>
            <a:r>
              <a:rPr lang="en-US" smtClean="0">
                <a:latin typeface="Arial" charset="0"/>
              </a:rPr>
              <a:t>Ask students for solutions to this adverse selection problem (hopefully someone will suggest compulsory insurance).</a:t>
            </a:r>
          </a:p>
          <a:p>
            <a:pPr>
              <a:buFontTx/>
              <a:buChar char="•"/>
            </a:pPr>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ChangeArrowheads="1" noTextEdit="1"/>
          </p:cNvSpPr>
          <p:nvPr>
            <p:ph type="sldImg"/>
          </p:nvPr>
        </p:nvSpPr>
        <p:spPr>
          <a:xfrm>
            <a:off x="1266825" y="727075"/>
            <a:ext cx="4783138" cy="3587750"/>
          </a:xfrm>
          <a:ln/>
        </p:spPr>
      </p:sp>
      <p:sp>
        <p:nvSpPr>
          <p:cNvPr id="141314"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latin typeface="Arial" charset="0"/>
              </a:rPr>
              <a:t>The Rothschild Stiglitz equilibrium cleverly restricts the menu of available choices in such a way that the insurer induces self selection.  Here, the insurer offers contract L which involves partial coverage at an actuarially fair price (based  upon the loss probability of the low risk insured), and contract H which involves full coverage at an actuarially fair price (based  upon the loss probability of the high risk insured).  The differences in the shapes of the indifference curves are due to the different accident probabilities, with a lower accident probability resulting in a more steeply sloped indifference curve.  Here, the high risk policyholder optimally chooses contract H and the low risk policyholder optimally chooses contract L.  The high risk policyholder prefers H over L because L would represent a point of intersection with a marginally lower indifference curve (here Ih is slightly above L).  The low risk policyholder will prefer L, but would like a full coverage contract at the point of intersection of APl with the full insurance line.  However, such a contract is not offered because both the low and high risk policyholders would choose it.  Therefore, one of the social costs of adverse selection is that low risk policyholders are underinsured compared to a world where there is no adverse selection.</a:t>
            </a:r>
          </a:p>
          <a:p>
            <a:pPr>
              <a:buFontTx/>
              <a:buChar char="•"/>
            </a:pPr>
            <a:r>
              <a:rPr lang="en-US" smtClean="0">
                <a:latin typeface="Arial" charset="0"/>
              </a:rPr>
              <a:t>There is a very practical implication of this model.  If you are a good risk, you owe it to yourself to select high deductible insurance.  The problem with selecting a low deductible is that you will unnecessarily bear adverse selection costs if you follow this strategy.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eaLnBrk="1" hangingPunct="1">
              <a:buFontTx/>
              <a:buChar char="•"/>
              <a:defRPr/>
            </a:pPr>
            <a:r>
              <a:rPr lang="en-US" dirty="0" smtClean="0"/>
              <a:t>Owner-manager relationship: Your firm’s board of directors hires a new CEO. Does the CEO maximize share value, or pursue other objectives; e.g., maximization of growth or perquisites, donating money to his/her favorite charity or political party, etc.</a:t>
            </a:r>
            <a:br>
              <a:rPr lang="en-US" dirty="0" smtClean="0"/>
            </a:br>
            <a:endParaRPr lang="en-US" dirty="0" smtClean="0"/>
          </a:p>
          <a:p>
            <a:pPr eaLnBrk="1" hangingPunct="1">
              <a:buFontTx/>
              <a:buChar char="•"/>
              <a:defRPr/>
            </a:pPr>
            <a:r>
              <a:rPr lang="en-US" dirty="0" smtClean="0"/>
              <a:t>Creditor-owner relationship: Because of limited liability, owners face limited downside risk while retaining exposure to upside potential; this can create incentives for firms to shift risk onto creditors and in some cases also "</a:t>
            </a:r>
            <a:r>
              <a:rPr lang="en-US" dirty="0" err="1" smtClean="0"/>
              <a:t>underinvest</a:t>
            </a:r>
            <a:r>
              <a:rPr lang="en-US" dirty="0" smtClean="0"/>
              <a:t>"; i.e., forego positive NPV projects.</a:t>
            </a:r>
            <a:br>
              <a:rPr lang="en-US" dirty="0" smtClean="0"/>
            </a:br>
            <a:endParaRPr lang="en-US" dirty="0" smtClean="0"/>
          </a:p>
          <a:p>
            <a:pPr eaLnBrk="1" hangingPunct="1">
              <a:buFontTx/>
              <a:buChar char="•"/>
              <a:defRPr/>
            </a:pPr>
            <a:r>
              <a:rPr lang="en-US" dirty="0" smtClean="0"/>
              <a:t>Insurer-policyholder relationship: You purchase homeowners insurance. If you invest in safety; e.g., install fire alarms, retrofit your home to minimize storm-related damage, etc., then you bear the cost but the insurer reaps the benefit. Therefore, you may be tempted to "under-invest" in safety.</a:t>
            </a:r>
            <a:br>
              <a:rPr lang="en-US" dirty="0" smtClean="0"/>
            </a:br>
            <a:endParaRPr lang="en-US" dirty="0" smtClean="0"/>
          </a:p>
          <a:p>
            <a:pPr eaLnBrk="1" hangingPunct="1">
              <a:buFontTx/>
              <a:buChar char="•"/>
              <a:defRPr/>
            </a:pPr>
            <a:r>
              <a:rPr lang="en-US" dirty="0" smtClean="0"/>
              <a:t>Client-Lawyer relationship: Suppose you are injured in a car crash. You employ a lawyer to sue other driver. You are the principal; the lawyer is your agent. Does your lawyer really act in your best interest?</a:t>
            </a:r>
            <a:br>
              <a:rPr lang="en-US" dirty="0" smtClean="0"/>
            </a:br>
            <a:endParaRPr lang="en-US" dirty="0" smtClean="0"/>
          </a:p>
          <a:p>
            <a:pPr eaLnBrk="1" hangingPunct="1">
              <a:buFontTx/>
              <a:buChar char="•"/>
              <a:defRPr/>
            </a:pPr>
            <a:r>
              <a:rPr lang="en-US" dirty="0" smtClean="0"/>
              <a:t>Society-firm relationship: Here the concern is primarily with so-called negative externalities; e.g., what to do about a firm that pollutes the environment.  Society uses law and regulation as methods for trying to mitigate such costs.  Furthermore, an interesting experiment pertains to the assignment of </a:t>
            </a:r>
            <a:r>
              <a:rPr lang="en-US" dirty="0" err="1" smtClean="0"/>
              <a:t>tradeable</a:t>
            </a:r>
            <a:r>
              <a:rPr lang="en-US" dirty="0" smtClean="0"/>
              <a:t> property rights to pollution; i.e., the so-called "cap and trade" system.  Under cap and trade, a central authority (typically a government or international body) sets a limit or cap on the amount of a pollutant that can be emitted.  Firms are issued emission permits and are required to hold an equivalent number of allowances (or credits) which represent the right to emit a specific amount. The total amount of allowances and credits cannot exceed the cap, limiting total emissions to that level. Companies that need to increase their emission allowance must buy credits from those who pollute less. In effect, the buyer is paying a charge for polluting, while the seller is being rewarded for having reduced emissions by more than was needed. Thus, in theory, those that can easily reduce emissions most cheaply will do so, achieving the pollution reduction at the lowest possible cost to society.</a:t>
            </a:r>
          </a:p>
        </p:txBody>
      </p:sp>
      <p:sp>
        <p:nvSpPr>
          <p:cNvPr id="21507" name="Slide Number Placeholder 3"/>
          <p:cNvSpPr>
            <a:spLocks noGrp="1"/>
          </p:cNvSpPr>
          <p:nvPr>
            <p:ph type="sldNum" sz="quarter" idx="5"/>
          </p:nvPr>
        </p:nvSpPr>
        <p:spPr>
          <a:noFill/>
        </p:spPr>
        <p:txBody>
          <a:bodyPr/>
          <a:lstStyle/>
          <a:p>
            <a:fld id="{B80D9E0D-D450-43FC-A63E-6450B2497BA0}"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Rot="1" noChangeAspect="1" noChangeArrowheads="1" noTextEdit="1"/>
          </p:cNvSpPr>
          <p:nvPr>
            <p:ph type="sldImg"/>
          </p:nvPr>
        </p:nvSpPr>
        <p:spPr>
          <a:ln/>
        </p:spPr>
      </p:sp>
      <p:sp>
        <p:nvSpPr>
          <p:cNvPr id="143362"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Rot="1" noChangeAspect="1" noChangeArrowheads="1" noTextEdit="1"/>
          </p:cNvSpPr>
          <p:nvPr>
            <p:ph type="sldImg"/>
          </p:nvPr>
        </p:nvSpPr>
        <p:spPr>
          <a:ln/>
        </p:spPr>
      </p:sp>
      <p:sp>
        <p:nvSpPr>
          <p:cNvPr id="145410"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lIns="96653" tIns="48326" rIns="96653" bIns="48326"/>
          <a:lstStyle/>
          <a:p>
            <a:fld id="{A49AD0BF-EF4B-4146-A387-E1A9E97BD4B4}" type="slidenum">
              <a:rPr lang="en-US" smtClean="0"/>
              <a:pPr/>
              <a:t>4</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buFontTx/>
              <a:buChar char="•"/>
            </a:pPr>
            <a:r>
              <a:rPr lang="en-US" smtClean="0"/>
              <a:t>Incentive compatible contracts are contracts that are effective in aligning incentives between principals and agents.  The key feature is that there is some form of risk sharing; since there is moral hazard, it is usually optimal for principals and agents to share risk.  This way, everyone has skin in the game.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solidFill>
                  <a:srgbClr val="000000"/>
                </a:solidFill>
                <a:latin typeface="Verdana" pitchFamily="34" charset="0"/>
                <a:cs typeface="Times New Roman" pitchFamily="18" charset="0"/>
              </a:rPr>
              <a:t>Suppose that a consumer with initial wealth </a:t>
            </a:r>
            <a:r>
              <a:rPr lang="en-US" i="1" smtClean="0">
                <a:solidFill>
                  <a:srgbClr val="000000"/>
                </a:solidFill>
                <a:latin typeface="Verdana" pitchFamily="34" charset="0"/>
                <a:cs typeface="Times New Roman" pitchFamily="18" charset="0"/>
              </a:rPr>
              <a:t>W</a:t>
            </a:r>
            <a:r>
              <a:rPr lang="en-US" baseline="-30000" smtClean="0">
                <a:solidFill>
                  <a:srgbClr val="000000"/>
                </a:solidFill>
                <a:latin typeface="Verdana" pitchFamily="34" charset="0"/>
                <a:cs typeface="Times New Roman" pitchFamily="18" charset="0"/>
              </a:rPr>
              <a:t>0</a:t>
            </a:r>
            <a:r>
              <a:rPr lang="en-US" smtClean="0">
                <a:solidFill>
                  <a:srgbClr val="000000"/>
                </a:solidFill>
                <a:latin typeface="Verdana" pitchFamily="34" charset="0"/>
                <a:cs typeface="Times New Roman" pitchFamily="18" charset="0"/>
              </a:rPr>
              <a:t> faces a risk of loss </a:t>
            </a:r>
            <a:r>
              <a:rPr lang="en-US" i="1" smtClean="0">
                <a:solidFill>
                  <a:srgbClr val="000000"/>
                </a:solidFill>
                <a:latin typeface="Verdana" pitchFamily="34" charset="0"/>
                <a:cs typeface="Times New Roman" pitchFamily="18" charset="0"/>
              </a:rPr>
              <a:t>L </a:t>
            </a:r>
            <a:r>
              <a:rPr lang="en-US" smtClean="0">
                <a:solidFill>
                  <a:srgbClr val="000000"/>
                </a:solidFill>
                <a:latin typeface="Verdana" pitchFamily="34" charset="0"/>
                <a:cs typeface="Times New Roman" pitchFamily="18" charset="0"/>
              </a:rPr>
              <a:t>with probability </a:t>
            </a:r>
            <a:r>
              <a:rPr lang="en-US" i="1" smtClean="0">
                <a:solidFill>
                  <a:srgbClr val="000000"/>
                </a:solidFill>
                <a:latin typeface="Verdana" pitchFamily="34" charset="0"/>
                <a:cs typeface="Times New Roman" pitchFamily="18" charset="0"/>
              </a:rPr>
              <a:t>p</a:t>
            </a:r>
            <a:r>
              <a:rPr lang="en-US" smtClean="0">
                <a:solidFill>
                  <a:srgbClr val="000000"/>
                </a:solidFill>
                <a:latin typeface="Verdana" pitchFamily="34" charset="0"/>
                <a:cs typeface="Times New Roman" pitchFamily="18" charset="0"/>
              </a:rPr>
              <a:t>.  The probability of loss is a function of the level of safety (</a:t>
            </a:r>
            <a:r>
              <a:rPr lang="en-US" i="1" smtClean="0">
                <a:solidFill>
                  <a:srgbClr val="000000"/>
                </a:solidFill>
                <a:latin typeface="Verdana" pitchFamily="34" charset="0"/>
                <a:cs typeface="Times New Roman" pitchFamily="18" charset="0"/>
              </a:rPr>
              <a:t>s</a:t>
            </a:r>
            <a:r>
              <a:rPr lang="en-US" smtClean="0">
                <a:solidFill>
                  <a:srgbClr val="000000"/>
                </a:solidFill>
                <a:latin typeface="Verdana" pitchFamily="34" charset="0"/>
                <a:cs typeface="Times New Roman" pitchFamily="18" charset="0"/>
              </a:rPr>
              <a:t>) chosen; i.e., </a:t>
            </a:r>
            <a:r>
              <a:rPr lang="en-US" i="1" smtClean="0">
                <a:solidFill>
                  <a:srgbClr val="000000"/>
                </a:solidFill>
                <a:latin typeface="Verdana" pitchFamily="34" charset="0"/>
                <a:cs typeface="Times New Roman" pitchFamily="18" charset="0"/>
              </a:rPr>
              <a:t>p </a:t>
            </a:r>
            <a:r>
              <a:rPr lang="en-US" smtClean="0">
                <a:solidFill>
                  <a:srgbClr val="000000"/>
                </a:solidFill>
                <a:latin typeface="Verdana" pitchFamily="34" charset="0"/>
                <a:cs typeface="Times New Roman" pitchFamily="18" charset="0"/>
              </a:rPr>
              <a:t>=</a:t>
            </a:r>
            <a:r>
              <a:rPr lang="en-US" i="1" smtClean="0">
                <a:solidFill>
                  <a:srgbClr val="000000"/>
                </a:solidFill>
                <a:latin typeface="Verdana" pitchFamily="34" charset="0"/>
                <a:cs typeface="Times New Roman" pitchFamily="18" charset="0"/>
              </a:rPr>
              <a:t> p</a:t>
            </a:r>
            <a:r>
              <a:rPr lang="en-US" smtClean="0">
                <a:solidFill>
                  <a:srgbClr val="000000"/>
                </a:solidFill>
                <a:latin typeface="Verdana" pitchFamily="34" charset="0"/>
                <a:cs typeface="Times New Roman" pitchFamily="18" charset="0"/>
              </a:rPr>
              <a:t>(</a:t>
            </a:r>
            <a:r>
              <a:rPr lang="en-US" i="1" smtClean="0">
                <a:solidFill>
                  <a:srgbClr val="000000"/>
                </a:solidFill>
                <a:latin typeface="Verdana" pitchFamily="34" charset="0"/>
                <a:cs typeface="Times New Roman" pitchFamily="18" charset="0"/>
              </a:rPr>
              <a:t>s</a:t>
            </a:r>
            <a:r>
              <a:rPr lang="en-US" smtClean="0">
                <a:solidFill>
                  <a:srgbClr val="000000"/>
                </a:solidFill>
                <a:latin typeface="Verdana" pitchFamily="34" charset="0"/>
                <a:cs typeface="Times New Roman" pitchFamily="18" charset="0"/>
              </a:rPr>
              <a:t>), where </a:t>
            </a:r>
            <a:r>
              <a:rPr lang="en-US" i="1" smtClean="0">
                <a:solidFill>
                  <a:srgbClr val="000000"/>
                </a:solidFill>
                <a:latin typeface="Verdana" pitchFamily="34" charset="0"/>
                <a:cs typeface="Times New Roman" pitchFamily="18" charset="0"/>
              </a:rPr>
              <a:t>p'</a:t>
            </a:r>
            <a:r>
              <a:rPr lang="en-US" smtClean="0">
                <a:solidFill>
                  <a:srgbClr val="000000"/>
                </a:solidFill>
                <a:latin typeface="Verdana" pitchFamily="34" charset="0"/>
                <a:cs typeface="Times New Roman" pitchFamily="18" charset="0"/>
              </a:rPr>
              <a:t>(</a:t>
            </a:r>
            <a:r>
              <a:rPr lang="en-US" i="1" smtClean="0">
                <a:solidFill>
                  <a:srgbClr val="000000"/>
                </a:solidFill>
                <a:latin typeface="Verdana" pitchFamily="34" charset="0"/>
                <a:cs typeface="Times New Roman" pitchFamily="18" charset="0"/>
              </a:rPr>
              <a:t>s</a:t>
            </a:r>
            <a:r>
              <a:rPr lang="en-US" smtClean="0">
                <a:solidFill>
                  <a:srgbClr val="000000"/>
                </a:solidFill>
                <a:latin typeface="Verdana" pitchFamily="34" charset="0"/>
                <a:cs typeface="Times New Roman" pitchFamily="18" charset="0"/>
              </a:rPr>
              <a:t>)&lt;0.  The cost of safety is </a:t>
            </a:r>
            <a:r>
              <a:rPr lang="en-US" i="1" smtClean="0">
                <a:solidFill>
                  <a:srgbClr val="000000"/>
                </a:solidFill>
                <a:latin typeface="Verdana" pitchFamily="34" charset="0"/>
                <a:cs typeface="Times New Roman" pitchFamily="18" charset="0"/>
              </a:rPr>
              <a:t>c</a:t>
            </a:r>
            <a:r>
              <a:rPr lang="en-US" smtClean="0">
                <a:solidFill>
                  <a:srgbClr val="000000"/>
                </a:solidFill>
                <a:latin typeface="Verdana" pitchFamily="34" charset="0"/>
                <a:cs typeface="Times New Roman" pitchFamily="18" charset="0"/>
              </a:rPr>
              <a:t>(</a:t>
            </a:r>
            <a:r>
              <a:rPr lang="en-US" i="1" smtClean="0">
                <a:solidFill>
                  <a:srgbClr val="000000"/>
                </a:solidFill>
                <a:latin typeface="Verdana" pitchFamily="34" charset="0"/>
                <a:cs typeface="Times New Roman" pitchFamily="18" charset="0"/>
              </a:rPr>
              <a:t>s</a:t>
            </a:r>
            <a:r>
              <a:rPr lang="en-US" smtClean="0">
                <a:solidFill>
                  <a:srgbClr val="000000"/>
                </a:solidFill>
                <a:latin typeface="Verdana" pitchFamily="34" charset="0"/>
                <a:cs typeface="Times New Roman" pitchFamily="18" charset="0"/>
              </a:rPr>
              <a:t>), where </a:t>
            </a:r>
            <a:r>
              <a:rPr lang="en-US" i="1" smtClean="0">
                <a:solidFill>
                  <a:srgbClr val="000000"/>
                </a:solidFill>
                <a:latin typeface="Verdana" pitchFamily="34" charset="0"/>
                <a:cs typeface="Times New Roman" pitchFamily="18" charset="0"/>
              </a:rPr>
              <a:t>c'</a:t>
            </a:r>
            <a:r>
              <a:rPr lang="en-US" smtClean="0">
                <a:solidFill>
                  <a:srgbClr val="000000"/>
                </a:solidFill>
                <a:latin typeface="Verdana" pitchFamily="34" charset="0"/>
                <a:cs typeface="Times New Roman" pitchFamily="18" charset="0"/>
              </a:rPr>
              <a:t>(</a:t>
            </a:r>
            <a:r>
              <a:rPr lang="en-US" i="1" smtClean="0">
                <a:solidFill>
                  <a:srgbClr val="000000"/>
                </a:solidFill>
                <a:latin typeface="Verdana" pitchFamily="34" charset="0"/>
                <a:cs typeface="Times New Roman" pitchFamily="18" charset="0"/>
              </a:rPr>
              <a:t>s</a:t>
            </a:r>
            <a:r>
              <a:rPr lang="en-US" smtClean="0">
                <a:solidFill>
                  <a:srgbClr val="000000"/>
                </a:solidFill>
                <a:latin typeface="Verdana" pitchFamily="34" charset="0"/>
                <a:cs typeface="Times New Roman" pitchFamily="18" charset="0"/>
              </a:rPr>
              <a:t>)&gt;0.  When deciding to invest in safety, the consumer will select a level of safety that maximizes her expected utility of wealth.  Assume that the consumer is </a:t>
            </a:r>
            <a:r>
              <a:rPr lang="en-US" u="sng" smtClean="0">
                <a:solidFill>
                  <a:srgbClr val="000000"/>
                </a:solidFill>
                <a:latin typeface="Verdana" pitchFamily="34" charset="0"/>
                <a:cs typeface="Times New Roman" pitchFamily="18" charset="0"/>
              </a:rPr>
              <a:t>risk neutral</a:t>
            </a:r>
            <a:r>
              <a:rPr lang="en-US" smtClean="0">
                <a:solidFill>
                  <a:srgbClr val="000000"/>
                </a:solidFill>
                <a:latin typeface="Verdana" pitchFamily="34" charset="0"/>
                <a:cs typeface="Times New Roman" pitchFamily="18" charset="0"/>
              </a:rPr>
              <a:t>.  Then her objective is to select the level of safety </a:t>
            </a:r>
            <a:r>
              <a:rPr lang="en-US" i="1" smtClean="0">
                <a:solidFill>
                  <a:srgbClr val="000000"/>
                </a:solidFill>
                <a:latin typeface="Verdana" pitchFamily="34" charset="0"/>
                <a:cs typeface="Times New Roman" pitchFamily="18" charset="0"/>
              </a:rPr>
              <a:t>s</a:t>
            </a:r>
            <a:r>
              <a:rPr lang="en-US" smtClean="0">
                <a:solidFill>
                  <a:srgbClr val="000000"/>
                </a:solidFill>
                <a:latin typeface="Verdana" pitchFamily="34" charset="0"/>
                <a:cs typeface="Times New Roman" pitchFamily="18" charset="0"/>
              </a:rPr>
              <a:t> such that maximizes her expected wealth.  </a:t>
            </a:r>
          </a:p>
          <a:p>
            <a:pPr>
              <a:buFontTx/>
              <a:buChar char="•"/>
            </a:pPr>
            <a:r>
              <a:rPr lang="en-US" smtClean="0">
                <a:solidFill>
                  <a:srgbClr val="000000"/>
                </a:solidFill>
                <a:latin typeface="Verdana" pitchFamily="34" charset="0"/>
                <a:cs typeface="Times New Roman" pitchFamily="18" charset="0"/>
              </a:rPr>
              <a:t>Essentially, E(W) is concave in s, which means that there exists a value of s at which E(W) is maximized.  This is why we compute the first derivative, set it equal to zero, and then solve for marginal cost and benefit as in equation (3) above.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solidFill>
                  <a:srgbClr val="000000"/>
                </a:solidFill>
                <a:latin typeface="Verdana" pitchFamily="34" charset="0"/>
                <a:cs typeface="Times New Roman" pitchFamily="18" charset="0"/>
              </a:rPr>
              <a:t>Note that </a:t>
            </a:r>
            <a:r>
              <a:rPr lang="en-US" smtClean="0">
                <a:latin typeface="Arial" charset="0"/>
              </a:rPr>
              <a:t>if </a:t>
            </a:r>
            <a:r>
              <a:rPr lang="en-US" i="1" smtClean="0">
                <a:latin typeface="Arial" charset="0"/>
              </a:rPr>
              <a:t>a</a:t>
            </a:r>
            <a:r>
              <a:rPr lang="en-US" smtClean="0">
                <a:latin typeface="Arial" charset="0"/>
              </a:rPr>
              <a:t> = 1, then </a:t>
            </a:r>
            <a:r>
              <a:rPr lang="pl-PL" i="1" smtClean="0">
                <a:latin typeface="Arial" charset="0"/>
              </a:rPr>
              <a:t>E</a:t>
            </a:r>
            <a:r>
              <a:rPr lang="pl-PL" smtClean="0">
                <a:latin typeface="Arial" charset="0"/>
              </a:rPr>
              <a:t>(</a:t>
            </a:r>
            <a:r>
              <a:rPr lang="pl-PL" i="1" smtClean="0">
                <a:latin typeface="Arial" charset="0"/>
              </a:rPr>
              <a:t>W</a:t>
            </a:r>
            <a:r>
              <a:rPr lang="pl-PL" smtClean="0">
                <a:latin typeface="Arial" charset="0"/>
              </a:rPr>
              <a:t>) = </a:t>
            </a:r>
            <a:r>
              <a:rPr lang="pl-PL" i="1" smtClean="0">
                <a:latin typeface="Arial" charset="0"/>
              </a:rPr>
              <a:t>W</a:t>
            </a:r>
            <a:r>
              <a:rPr lang="pl-PL" smtClean="0">
                <a:latin typeface="Arial" charset="0"/>
              </a:rPr>
              <a:t> - </a:t>
            </a:r>
            <a:r>
              <a:rPr lang="pl-PL" i="1" smtClean="0">
                <a:latin typeface="Arial" charset="0"/>
              </a:rPr>
              <a:t>c</a:t>
            </a:r>
            <a:r>
              <a:rPr lang="pl-PL" smtClean="0">
                <a:latin typeface="Arial" charset="0"/>
              </a:rPr>
              <a:t>(</a:t>
            </a:r>
            <a:r>
              <a:rPr lang="pl-PL" i="1" smtClean="0">
                <a:latin typeface="Arial" charset="0"/>
              </a:rPr>
              <a:t>s</a:t>
            </a:r>
            <a:r>
              <a:rPr lang="pl-PL" smtClean="0">
                <a:latin typeface="Arial" charset="0"/>
              </a:rPr>
              <a:t>) - </a:t>
            </a:r>
            <a:r>
              <a:rPr lang="pl-PL" i="1" smtClean="0">
                <a:latin typeface="Arial" charset="0"/>
              </a:rPr>
              <a:t>P</a:t>
            </a:r>
            <a:r>
              <a:rPr lang="en-US" smtClean="0">
                <a:latin typeface="Arial" charset="0"/>
              </a:rPr>
              <a:t>.  Differentiating expected utility with respect to </a:t>
            </a:r>
            <a:r>
              <a:rPr lang="en-US" i="1" smtClean="0">
                <a:latin typeface="Arial" charset="0"/>
              </a:rPr>
              <a:t>s</a:t>
            </a:r>
            <a:r>
              <a:rPr lang="en-US" smtClean="0">
                <a:latin typeface="Arial" charset="0"/>
              </a:rPr>
              <a:t>, we find that at the optimum, marginal cost must equal zero; i.e., -</a:t>
            </a:r>
            <a:r>
              <a:rPr lang="en-US" i="1" smtClean="0">
                <a:latin typeface="Arial" charset="0"/>
              </a:rPr>
              <a:t>c</a:t>
            </a:r>
            <a:r>
              <a:rPr lang="en-US" smtClean="0">
                <a:latin typeface="Arial" charset="0"/>
              </a:rPr>
              <a:t>’(</a:t>
            </a:r>
            <a:r>
              <a:rPr lang="en-US" i="1" smtClean="0">
                <a:latin typeface="Arial" charset="0"/>
              </a:rPr>
              <a:t>s</a:t>
            </a:r>
            <a:r>
              <a:rPr lang="en-US" smtClean="0">
                <a:latin typeface="Arial" charset="0"/>
              </a:rPr>
              <a:t>*) = 0.  In order to have marginal cost of zero, it must be the case that </a:t>
            </a:r>
            <a:r>
              <a:rPr lang="en-US" i="1" smtClean="0">
                <a:latin typeface="Arial" charset="0"/>
              </a:rPr>
              <a:t>s*</a:t>
            </a:r>
            <a:r>
              <a:rPr lang="en-US" smtClean="0">
                <a:latin typeface="Arial" charset="0"/>
              </a:rPr>
              <a:t> = 0. </a:t>
            </a:r>
          </a:p>
          <a:p>
            <a:pPr>
              <a:buFontTx/>
              <a:buChar char="•"/>
            </a:pPr>
            <a:r>
              <a:rPr lang="en-US" smtClean="0">
                <a:latin typeface="Arial" charset="0"/>
              </a:rPr>
              <a:t>Here we </a:t>
            </a:r>
            <a:r>
              <a:rPr lang="en-US" i="1" smtClean="0">
                <a:latin typeface="Arial" charset="0"/>
              </a:rPr>
              <a:t>do not </a:t>
            </a:r>
            <a:r>
              <a:rPr lang="en-US" smtClean="0">
                <a:latin typeface="Arial" charset="0"/>
              </a:rPr>
              <a:t>have incentive compatibility between the insurer and the policyholder, because there is moral hazard!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xfrm>
            <a:off x="244475" y="4560888"/>
            <a:ext cx="6745288" cy="4640262"/>
          </a:xfrm>
          <a:noFill/>
          <a:ln/>
        </p:spPr>
        <p:txBody>
          <a:bodyPr/>
          <a:lstStyle/>
          <a:p>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solidFill>
                  <a:srgbClr val="000000"/>
                </a:solidFill>
                <a:latin typeface="Verdana" pitchFamily="34" charset="0"/>
                <a:cs typeface="Times New Roman" pitchFamily="18" charset="0"/>
              </a:rPr>
              <a:t>Note that </a:t>
            </a:r>
            <a:r>
              <a:rPr lang="en-US" smtClean="0">
                <a:latin typeface="Arial" charset="0"/>
              </a:rPr>
              <a:t>if </a:t>
            </a:r>
            <a:r>
              <a:rPr lang="en-US" i="1" smtClean="0">
                <a:latin typeface="Arial" charset="0"/>
              </a:rPr>
              <a:t>a</a:t>
            </a:r>
            <a:r>
              <a:rPr lang="en-US" smtClean="0">
                <a:latin typeface="Arial" charset="0"/>
              </a:rPr>
              <a:t> = 1, </a:t>
            </a:r>
            <a:r>
              <a:rPr lang="pl-PL" i="1" smtClean="0">
                <a:latin typeface="Arial" charset="0"/>
              </a:rPr>
              <a:t>E</a:t>
            </a:r>
            <a:r>
              <a:rPr lang="pl-PL" smtClean="0">
                <a:latin typeface="Arial" charset="0"/>
              </a:rPr>
              <a:t>(</a:t>
            </a:r>
            <a:r>
              <a:rPr lang="pl-PL" i="1" smtClean="0">
                <a:latin typeface="Arial" charset="0"/>
              </a:rPr>
              <a:t>W</a:t>
            </a:r>
            <a:r>
              <a:rPr lang="pl-PL" smtClean="0">
                <a:latin typeface="Arial" charset="0"/>
              </a:rPr>
              <a:t>) = </a:t>
            </a:r>
            <a:r>
              <a:rPr lang="pl-PL" i="1" smtClean="0">
                <a:latin typeface="Arial" charset="0"/>
              </a:rPr>
              <a:t>W</a:t>
            </a:r>
            <a:r>
              <a:rPr lang="pl-PL" smtClean="0">
                <a:latin typeface="Arial" charset="0"/>
              </a:rPr>
              <a:t> - </a:t>
            </a:r>
            <a:r>
              <a:rPr lang="pl-PL" i="1" smtClean="0">
                <a:latin typeface="Arial" charset="0"/>
              </a:rPr>
              <a:t>c</a:t>
            </a:r>
            <a:r>
              <a:rPr lang="pl-PL" smtClean="0">
                <a:latin typeface="Arial" charset="0"/>
              </a:rPr>
              <a:t>(</a:t>
            </a:r>
            <a:r>
              <a:rPr lang="pl-PL" i="1" smtClean="0">
                <a:latin typeface="Arial" charset="0"/>
              </a:rPr>
              <a:t>s</a:t>
            </a:r>
            <a:r>
              <a:rPr lang="pl-PL" smtClean="0">
                <a:latin typeface="Arial" charset="0"/>
              </a:rPr>
              <a:t>) – </a:t>
            </a:r>
            <a:r>
              <a:rPr lang="pl-PL" i="1" smtClean="0">
                <a:latin typeface="Arial" charset="0"/>
              </a:rPr>
              <a:t>P</a:t>
            </a:r>
            <a:r>
              <a:rPr lang="en-US" i="1" smtClean="0">
                <a:latin typeface="Arial" charset="0"/>
              </a:rPr>
              <a:t>(s</a:t>
            </a:r>
            <a:r>
              <a:rPr lang="en-US" smtClean="0">
                <a:latin typeface="Arial" charset="0"/>
              </a:rPr>
              <a:t>), which implies that </a:t>
            </a:r>
            <a:r>
              <a:rPr lang="en-US" i="1" smtClean="0">
                <a:latin typeface="Arial" charset="0"/>
              </a:rPr>
              <a:t>c</a:t>
            </a:r>
            <a:r>
              <a:rPr lang="en-US" smtClean="0">
                <a:latin typeface="Arial" charset="0"/>
              </a:rPr>
              <a:t>’(</a:t>
            </a:r>
            <a:r>
              <a:rPr lang="en-US" i="1" smtClean="0">
                <a:latin typeface="Arial" charset="0"/>
              </a:rPr>
              <a:t>s</a:t>
            </a:r>
            <a:r>
              <a:rPr lang="en-US" smtClean="0">
                <a:latin typeface="Arial" charset="0"/>
              </a:rPr>
              <a:t>*) = </a:t>
            </a:r>
            <a:r>
              <a:rPr lang="en-US" i="1" smtClean="0">
                <a:latin typeface="Arial" charset="0"/>
              </a:rPr>
              <a:t>P</a:t>
            </a:r>
            <a:r>
              <a:rPr lang="en-US" smtClean="0">
                <a:latin typeface="Arial" charset="0"/>
              </a:rPr>
              <a:t>’(</a:t>
            </a:r>
            <a:r>
              <a:rPr lang="en-US" i="1" smtClean="0">
                <a:latin typeface="Arial" charset="0"/>
              </a:rPr>
              <a:t>s</a:t>
            </a:r>
            <a:r>
              <a:rPr lang="en-US" smtClean="0">
                <a:latin typeface="Arial" charset="0"/>
              </a:rPr>
              <a:t>*). Since marginal cost is positive in this case, so is </a:t>
            </a:r>
            <a:r>
              <a:rPr lang="en-US" i="1" smtClean="0">
                <a:latin typeface="Arial" charset="0"/>
              </a:rPr>
              <a:t>s*</a:t>
            </a:r>
            <a:r>
              <a:rPr lang="en-US" smtClean="0">
                <a:latin typeface="Arial" charset="0"/>
              </a:rPr>
              <a:t>.  Therefore the optimal level of safety will be higher than it was when premiums were not a function of the level of safety.</a:t>
            </a:r>
          </a:p>
          <a:p>
            <a:pPr>
              <a:buFontTx/>
              <a:buChar char="•"/>
            </a:pPr>
            <a:r>
              <a:rPr lang="en-US" smtClean="0">
                <a:latin typeface="Arial" charset="0"/>
              </a:rPr>
              <a:t>Examples of safety "investment"</a:t>
            </a:r>
          </a:p>
          <a:p>
            <a:pPr lvl="1">
              <a:buFontTx/>
              <a:buChar char="•"/>
            </a:pPr>
            <a:r>
              <a:rPr lang="en-US" smtClean="0">
                <a:latin typeface="Arial" charset="0"/>
              </a:rPr>
              <a:t>Auto insurance – anti-lock brakes, extra airbags, defensive driving classes</a:t>
            </a:r>
          </a:p>
          <a:p>
            <a:pPr lvl="1">
              <a:buFontTx/>
              <a:buChar char="•"/>
            </a:pPr>
            <a:r>
              <a:rPr lang="en-US" smtClean="0">
                <a:latin typeface="Arial" charset="0"/>
              </a:rPr>
              <a:t>Fire insurance – installation of sprinkler systems and smoke detectors.</a:t>
            </a:r>
          </a:p>
          <a:p>
            <a:pPr>
              <a:buFontTx/>
              <a:buChar char="•"/>
            </a:pPr>
            <a:r>
              <a:rPr lang="en-US" smtClean="0">
                <a:latin typeface="Arial" charset="0"/>
              </a:rPr>
              <a:t>Another way to make the premium a function of the level of safety is to use experience rating.  Experience rated premiums are calculated with reference to the loss experience of prior periods. If I know my premiums in the future are to be experience rated, and I anticipate buying insurance in the future, then I will encouraged to take care ("invest" in safety) even though the insurer will pay for losses.  </a:t>
            </a:r>
          </a:p>
          <a:p>
            <a:pPr lvl="1">
              <a:buFontTx/>
              <a:buChar char="•"/>
            </a:pPr>
            <a:r>
              <a:rPr lang="en-US" smtClean="0">
                <a:latin typeface="Arial" charset="0"/>
              </a:rPr>
              <a:t>Auto liability insurance is experience rated – it is common knowledge that if one produces a safe driving record, this will be reflected in the form of lower future insurance premiums.</a:t>
            </a:r>
          </a:p>
          <a:p>
            <a:pPr lvl="1">
              <a:buFontTx/>
              <a:buChar char="•"/>
            </a:pPr>
            <a:r>
              <a:rPr lang="en-US" smtClean="0">
                <a:latin typeface="Arial" charset="0"/>
              </a:rPr>
              <a:t>Most other forms of liability insurance are also experience rated; e.g., product liability, workplace safety, etc.</a:t>
            </a:r>
          </a:p>
          <a:p>
            <a:pPr>
              <a:buFontTx/>
              <a:buChar char="•"/>
            </a:pPr>
            <a:r>
              <a:rPr lang="en-US" smtClean="0">
                <a:latin typeface="Arial" charset="0"/>
              </a:rPr>
              <a:t>By making the premium to be paid a function of the level of safety chosen, the insurer has designed an </a:t>
            </a:r>
            <a:r>
              <a:rPr lang="en-US" i="1" smtClean="0">
                <a:latin typeface="Arial" charset="0"/>
              </a:rPr>
              <a:t>incentive-compatible </a:t>
            </a:r>
            <a:r>
              <a:rPr lang="en-US" smtClean="0">
                <a:latin typeface="Arial" charset="0"/>
              </a:rPr>
              <a:t>contract!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xfrm>
            <a:off x="244475" y="4560888"/>
            <a:ext cx="6745288" cy="4640262"/>
          </a:xfrm>
          <a:noFill/>
          <a:ln/>
        </p:spPr>
        <p:txBody>
          <a:bodyPr/>
          <a:lstStyle/>
          <a:p>
            <a:pPr>
              <a:buFontTx/>
              <a:buChar char="•"/>
            </a:pPr>
            <a:r>
              <a:rPr lang="en-US" smtClean="0">
                <a:latin typeface="Arial" charset="0"/>
              </a:rPr>
              <a:t>This figure illustrates the fact that whenever risk is shared, there is moral hazard; thus moral hazard limits risk transfer.  This is why policyholders are rarely if ever offered full coverage contracts, and why corporate managers’ compensation contracts require sharing corporate risk, even though they are at a disadvantage vis-à-vis owners in terms of the cost of risk bearing.  Basically, in any principal-agent relationship, it’s important that the agent have some skin in the game!</a:t>
            </a:r>
          </a:p>
          <a:p>
            <a:pPr>
              <a:buFontTx/>
              <a:buChar char="•"/>
            </a:pPr>
            <a:r>
              <a:rPr lang="en-US" smtClean="0">
                <a:latin typeface="Arial" charset="0"/>
              </a:rPr>
              <a:t>Note that expected utility increases as we move in the southeast direction in the graph – we are getting higher level of coverage at lower prices.</a:t>
            </a:r>
          </a:p>
          <a:p>
            <a:pPr>
              <a:buFontTx/>
              <a:buChar char="•"/>
            </a:pPr>
            <a:r>
              <a:rPr lang="en-US" smtClean="0">
                <a:latin typeface="Arial" charset="0"/>
              </a:rPr>
              <a:t>Even with experience rating, there will be residual moral hazard.  This figure demonstrates that in the presence of moral hazard, the level of insurance is lower; i.e., the optimal contract involves a higher degree of risk sharing than would be the case in the absence of moral hazard.  </a:t>
            </a:r>
          </a:p>
          <a:p>
            <a:pPr>
              <a:buFontTx/>
              <a:buChar char="•"/>
            </a:pPr>
            <a:r>
              <a:rPr lang="en-US" smtClean="0">
                <a:latin typeface="Arial" charset="0"/>
              </a:rPr>
              <a:t>In this graph, the direction in which there is the highest expected utility is in the southeast corner, since this provides maximum insurance at a minimum price.  </a:t>
            </a:r>
          </a:p>
          <a:p>
            <a:pPr>
              <a:buFontTx/>
              <a:buChar char="•"/>
            </a:pPr>
            <a:r>
              <a:rPr lang="en-US" smtClean="0">
                <a:latin typeface="Arial" charset="0"/>
              </a:rPr>
              <a:t>The key point of this figure is that </a:t>
            </a:r>
            <a:r>
              <a:rPr lang="en-US" u="sng" smtClean="0">
                <a:latin typeface="Arial" charset="0"/>
              </a:rPr>
              <a:t>moral hazard limits insurability</a:t>
            </a:r>
            <a:r>
              <a:rPr lang="en-US" smtClean="0">
                <a:latin typeface="Arial" charset="0"/>
              </a:rPr>
              <a:t>.  It will never be optimal to fully insure risk when moral hazard is present.  This has implications reaching far beyond insurance markets.  For example, </a:t>
            </a:r>
            <a:r>
              <a:rPr lang="en-US" u="sng" smtClean="0">
                <a:latin typeface="Arial" charset="0"/>
              </a:rPr>
              <a:t>the optimal wage bargain will always involve risk sharing</a:t>
            </a:r>
            <a:r>
              <a:rPr lang="en-US" smtClean="0">
                <a:latin typeface="Arial" charset="0"/>
              </a:rPr>
              <a:t>.  Owners and creditors of corporations share risk due to limited liability, etc.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r>
              <a:rPr lang="en-US"/>
              <a:t>11/23/2009</a:t>
            </a:r>
          </a:p>
        </p:txBody>
      </p:sp>
      <p:sp>
        <p:nvSpPr>
          <p:cNvPr id="12" name="Footer Placeholder 16"/>
          <p:cNvSpPr>
            <a:spLocks noGrp="1"/>
          </p:cNvSpPr>
          <p:nvPr>
            <p:ph type="ftr" sz="quarter" idx="11"/>
          </p:nvPr>
        </p:nvSpPr>
        <p:spPr/>
        <p:txBody>
          <a:bodyPr/>
          <a:lstStyle>
            <a:lvl1pPr>
              <a:defRPr/>
            </a:lvl1pPr>
          </a:lstStyle>
          <a:p>
            <a:pPr>
              <a:defRPr/>
            </a:pPr>
            <a:r>
              <a:rPr lang="en-US"/>
              <a:t>Lecture 8: Moral Hazard and Adverse Selection</a:t>
            </a: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889F5DC1-278E-4361-8C3A-6FEB1CC79E9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246CB983-7D17-4D36-A113-9A33AE4AA72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AC45E084-460D-4C0D-95F2-16A1BFA753D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6CE570F0-A54B-4B13-A04B-38F90062142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r>
              <a:rPr lang="en-US"/>
              <a:t>11/23/2009</a:t>
            </a: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Lecture 8: Moral Hazard and Adverse Selection</a:t>
            </a:r>
            <a:endParaRPr lang="en-US" dirty="0"/>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B0572F57-7253-46E2-9178-9C1C04178B9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85F1660B-057C-4BF2-993E-84A714DD4A8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8"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88E4B1E7-64B9-4553-894A-3B3078DD19D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95A996A3-92CD-4067-BD54-A158124DC92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11/23/2009</a:t>
            </a:r>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Lecture 8: Moral Hazard and Adverse Selection</a:t>
            </a: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1AC8D269-6F38-4080-B625-2B1AE03C9C7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r>
              <a:rPr lang="en-US"/>
              <a:t>11/23/2009</a:t>
            </a:r>
          </a:p>
        </p:txBody>
      </p:sp>
      <p:sp>
        <p:nvSpPr>
          <p:cNvPr id="8" name="Footer Placeholder 5"/>
          <p:cNvSpPr>
            <a:spLocks noGrp="1"/>
          </p:cNvSpPr>
          <p:nvPr>
            <p:ph type="ftr" sz="quarter" idx="11"/>
          </p:nvPr>
        </p:nvSpPr>
        <p:spPr/>
        <p:txBody>
          <a:bodyPr/>
          <a:lstStyle>
            <a:lvl1pPr>
              <a:defRPr/>
            </a:lvl1pPr>
          </a:lstStyle>
          <a:p>
            <a:pPr>
              <a:defRPr/>
            </a:pPr>
            <a:r>
              <a:rPr lang="en-US"/>
              <a:t>Lecture 8: Moral Hazard and Adverse Selection</a:t>
            </a:r>
          </a:p>
        </p:txBody>
      </p:sp>
      <p:sp>
        <p:nvSpPr>
          <p:cNvPr id="9" name="Slide Number Placeholder 6"/>
          <p:cNvSpPr>
            <a:spLocks noGrp="1"/>
          </p:cNvSpPr>
          <p:nvPr>
            <p:ph type="sldNum" sz="quarter" idx="12"/>
          </p:nvPr>
        </p:nvSpPr>
        <p:spPr/>
        <p:txBody>
          <a:bodyPr/>
          <a:lstStyle>
            <a:lvl1pPr>
              <a:defRPr/>
            </a:lvl1pPr>
          </a:lstStyle>
          <a:p>
            <a:pPr>
              <a:defRPr/>
            </a:pPr>
            <a:fld id="{640A5281-F15C-4FC7-A80A-C8CC014B2E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r>
              <a:rPr lang="en-US"/>
              <a:t>11/23/2009</a:t>
            </a: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Lecture 8: Moral Hazard and Adverse Selection</a:t>
            </a:r>
            <a:endParaRPr lang="en-US" dirty="0"/>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37E5F937-80C2-48B6-8827-4BBBD73CFCF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5364"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5365"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r>
              <a:rPr lang="en-US"/>
              <a:t>11/23/2009</a:t>
            </a:r>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a:t>Lecture 8: Moral Hazard and Adverse Selection</a:t>
            </a:r>
            <a:endParaRPr lang="en-US" dirty="0"/>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C2626AA8-5363-4723-BCB8-84AE12D308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 id="2147483671" r:id="rId4"/>
    <p:sldLayoutId id="2147483670" r:id="rId5"/>
    <p:sldLayoutId id="2147483669" r:id="rId6"/>
    <p:sldLayoutId id="2147483668" r:id="rId7"/>
    <p:sldLayoutId id="2147483675" r:id="rId8"/>
    <p:sldLayoutId id="2147483676" r:id="rId9"/>
    <p:sldLayoutId id="2147483667" r:id="rId10"/>
    <p:sldLayoutId id="2147483666" r:id="rId11"/>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Document1.doc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Word_97_-_2003_Document5.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Word_97_-_2003_Document6.doc"/></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Word_97_-_2003_Document7.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Microsoft_Office_Word_97_-_2003_Document8.doc"/></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Microsoft_Office_Word_97_-_2003_Document9.doc"/></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Microsoft_Office_Word_97_-_2003_Document10.doc"/></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CC73838-4625-4A25-BD8D-1E2A4A2A7D9F}" type="slidenum">
              <a:rPr lang="en-US"/>
              <a:pPr>
                <a:defRPr/>
              </a:pPr>
              <a:t>1</a:t>
            </a:fld>
            <a:endParaRPr lang="en-US" dirty="0"/>
          </a:p>
        </p:txBody>
      </p:sp>
      <p:sp>
        <p:nvSpPr>
          <p:cNvPr id="16386"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16387" name="Rectangle 14"/>
          <p:cNvSpPr>
            <a:spLocks noGrp="1" noChangeArrowheads="1"/>
          </p:cNvSpPr>
          <p:nvPr>
            <p:ph type="ctrTitle"/>
          </p:nvPr>
        </p:nvSpPr>
        <p:spPr>
          <a:xfrm>
            <a:off x="457200" y="1506538"/>
            <a:ext cx="8229600" cy="1470025"/>
          </a:xfrm>
        </p:spPr>
        <p:txBody>
          <a:bodyPr/>
          <a:lstStyle/>
          <a:p>
            <a:pPr eaLnBrk="1" hangingPunct="1"/>
            <a:r>
              <a:rPr smtClean="0"/>
              <a:t>CHAPTERS 14-15</a:t>
            </a:r>
          </a:p>
        </p:txBody>
      </p:sp>
      <p:sp>
        <p:nvSpPr>
          <p:cNvPr id="16388" name="Rectangle 9"/>
          <p:cNvSpPr>
            <a:spLocks noGrp="1" noChangeArrowheads="1"/>
          </p:cNvSpPr>
          <p:nvPr>
            <p:ph type="subTitle" idx="1"/>
          </p:nvPr>
        </p:nvSpPr>
        <p:spPr/>
        <p:txBody>
          <a:bodyPr/>
          <a:lstStyle/>
          <a:p>
            <a:pPr eaLnBrk="1" hangingPunct="1"/>
            <a:r>
              <a:rPr lang="en-US" sz="3600" smtClean="0"/>
              <a:t>Moral Hazard and Adverse Selection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sz="quarter" idx="1"/>
          </p:nvPr>
        </p:nvSpPr>
        <p:spPr>
          <a:xfrm>
            <a:off x="685800" y="1371600"/>
            <a:ext cx="8077200" cy="4876800"/>
          </a:xfrm>
        </p:spPr>
        <p:txBody>
          <a:bodyPr/>
          <a:lstStyle/>
          <a:p>
            <a:pPr eaLnBrk="1" hangingPunct="1"/>
            <a:r>
              <a:rPr lang="en-US" sz="3600" smtClean="0"/>
              <a:t>Risk transfer creates moral hazard</a:t>
            </a:r>
          </a:p>
          <a:p>
            <a:pPr eaLnBrk="1" hangingPunct="1"/>
            <a:r>
              <a:rPr lang="en-US" sz="3600" smtClean="0"/>
              <a:t>Contractual and pricing strategies for mitigating moral hazard:</a:t>
            </a:r>
          </a:p>
          <a:p>
            <a:pPr lvl="1" eaLnBrk="1" hangingPunct="1"/>
            <a:r>
              <a:rPr lang="en-US" sz="3600" smtClean="0"/>
              <a:t>Contractual strategy: Risk sharing (e.g., “partial” instead of “full” insurance coverage)</a:t>
            </a:r>
          </a:p>
          <a:p>
            <a:pPr lvl="1" eaLnBrk="1" hangingPunct="1"/>
            <a:r>
              <a:rPr lang="en-US" sz="3600" smtClean="0"/>
              <a:t>Pricing strategy: Experience rating (a form of "</a:t>
            </a:r>
            <a:r>
              <a:rPr lang="en-US" sz="3600" i="1" smtClean="0"/>
              <a:t>ex post</a:t>
            </a:r>
            <a:r>
              <a:rPr lang="en-US" sz="3600" smtClean="0"/>
              <a:t>" settling up)</a:t>
            </a:r>
          </a:p>
        </p:txBody>
      </p:sp>
      <p:sp>
        <p:nvSpPr>
          <p:cNvPr id="4" name="Slide Number Placeholder 3"/>
          <p:cNvSpPr>
            <a:spLocks noGrp="1"/>
          </p:cNvSpPr>
          <p:nvPr>
            <p:ph type="sldNum" sz="quarter" idx="12"/>
          </p:nvPr>
        </p:nvSpPr>
        <p:spPr/>
        <p:txBody>
          <a:bodyPr/>
          <a:lstStyle/>
          <a:p>
            <a:pPr>
              <a:defRPr/>
            </a:pPr>
            <a:fld id="{0B991771-18C0-46BE-A277-5DC892E28423}" type="slidenum">
              <a:rPr lang="en-US"/>
              <a:pPr>
                <a:defRPr/>
              </a:pPr>
              <a:t>10</a:t>
            </a:fld>
            <a:endParaRPr lang="en-US"/>
          </a:p>
        </p:txBody>
      </p:sp>
      <p:sp>
        <p:nvSpPr>
          <p:cNvPr id="38915"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7" name="Rectangle 3"/>
          <p:cNvSpPr>
            <a:spLocks noGrp="1" noChangeArrowheads="1"/>
          </p:cNvSpPr>
          <p:nvPr>
            <p:ph type="title"/>
          </p:nvPr>
        </p:nvSpPr>
        <p:spPr>
          <a:xfrm>
            <a:off x="533400" y="228600"/>
            <a:ext cx="8229600" cy="685800"/>
          </a:xfrm>
        </p:spPr>
        <p:txBody>
          <a:bodyPr>
            <a:normAutofit fontScale="90000"/>
          </a:bodyPr>
          <a:lstStyle/>
          <a:p>
            <a:pPr eaLnBrk="1" fontAlgn="auto" hangingPunct="1">
              <a:spcAft>
                <a:spcPts val="0"/>
              </a:spcAft>
              <a:defRPr/>
            </a:pPr>
            <a:r>
              <a:rPr lang="en-US" sz="4400" dirty="0" smtClean="0"/>
              <a:t>Insurance and Moral Hazard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0" y="274638"/>
            <a:ext cx="9144000" cy="715962"/>
          </a:xfrm>
        </p:spPr>
        <p:txBody>
          <a:bodyPr/>
          <a:lstStyle/>
          <a:p>
            <a:pPr algn="ctr" eaLnBrk="1" hangingPunct="1"/>
            <a:r>
              <a:rPr lang="en-US" sz="3600" smtClean="0"/>
              <a:t>Class Problem 14.1 (Incentive Compensation)</a:t>
            </a:r>
          </a:p>
        </p:txBody>
      </p:sp>
      <p:sp>
        <p:nvSpPr>
          <p:cNvPr id="40962" name="Content Placeholder 2"/>
          <p:cNvSpPr>
            <a:spLocks noGrp="1"/>
          </p:cNvSpPr>
          <p:nvPr>
            <p:ph sz="quarter" idx="1"/>
          </p:nvPr>
        </p:nvSpPr>
        <p:spPr>
          <a:xfrm>
            <a:off x="457200" y="1143000"/>
            <a:ext cx="8229600" cy="5029200"/>
          </a:xfrm>
        </p:spPr>
        <p:txBody>
          <a:bodyPr/>
          <a:lstStyle/>
          <a:p>
            <a:pPr eaLnBrk="1" hangingPunct="1"/>
            <a:r>
              <a:rPr lang="en-US" sz="2500" smtClean="0"/>
              <a:t>Currently the CEO receives a fixed salary of $500,000.  This salary represents her “reservation” salary; if the utility value of $500,000 for certain is breached, then she will take a job elsewhere. The Board of Directors is concerned that she may be just “going through the motions” and would work harder if she were paid a bonus based upon the firm’s profits. </a:t>
            </a:r>
          </a:p>
          <a:p>
            <a:pPr eaLnBrk="1" hangingPunct="1"/>
            <a:r>
              <a:rPr lang="en-US" sz="2500" smtClean="0"/>
              <a:t> The CEO’s utility function is </a:t>
            </a:r>
            <a:r>
              <a:rPr lang="en-US" sz="2500" i="1" smtClean="0"/>
              <a:t>U</a:t>
            </a:r>
            <a:r>
              <a:rPr lang="en-US" sz="2500" smtClean="0"/>
              <a:t> = </a:t>
            </a:r>
            <a:r>
              <a:rPr lang="en-US" sz="2500" i="1" smtClean="0"/>
              <a:t>W</a:t>
            </a:r>
            <a:r>
              <a:rPr lang="en-US" sz="2500" baseline="30000" smtClean="0"/>
              <a:t>0.5</a:t>
            </a:r>
            <a:r>
              <a:rPr lang="en-US" sz="2500" smtClean="0"/>
              <a:t>, where </a:t>
            </a:r>
            <a:r>
              <a:rPr lang="en-US" sz="2500" i="1" smtClean="0"/>
              <a:t>W</a:t>
            </a:r>
            <a:r>
              <a:rPr lang="en-US" sz="2500" smtClean="0"/>
              <a:t> comprises initial wealth (</a:t>
            </a:r>
            <a:r>
              <a:rPr lang="en-US" sz="2500" i="1" smtClean="0"/>
              <a:t>W</a:t>
            </a:r>
            <a:r>
              <a:rPr lang="en-US" sz="2500" baseline="-25000" smtClean="0"/>
              <a:t>0 </a:t>
            </a:r>
            <a:r>
              <a:rPr lang="en-US" sz="2500" smtClean="0"/>
              <a:t>= $1,000,000), salary (</a:t>
            </a:r>
            <a:r>
              <a:rPr lang="en-US" sz="2500" i="1" smtClean="0"/>
              <a:t>S</a:t>
            </a:r>
            <a:r>
              <a:rPr lang="en-US" sz="2500" smtClean="0"/>
              <a:t>), bonus (</a:t>
            </a:r>
            <a:r>
              <a:rPr lang="en-US" sz="2500" i="1" smtClean="0"/>
              <a:t>B</a:t>
            </a:r>
            <a:r>
              <a:rPr lang="en-US" sz="2500" smtClean="0"/>
              <a:t>), and cost of effort (</a:t>
            </a:r>
            <a:r>
              <a:rPr lang="en-US" sz="2500" i="1" smtClean="0"/>
              <a:t>C </a:t>
            </a:r>
            <a:r>
              <a:rPr lang="en-US" sz="2500" smtClean="0"/>
              <a:t>= $50,000, which represents the opportunity cost of hard work for the CEO); thus, </a:t>
            </a:r>
            <a:r>
              <a:rPr lang="en-US" sz="2500" i="1" smtClean="0"/>
              <a:t>W</a:t>
            </a:r>
            <a:r>
              <a:rPr lang="en-US" sz="2500" smtClean="0"/>
              <a:t> = </a:t>
            </a:r>
            <a:r>
              <a:rPr lang="en-US" sz="2500" i="1" smtClean="0"/>
              <a:t>W</a:t>
            </a:r>
            <a:r>
              <a:rPr lang="en-US" sz="2500" baseline="-25000" smtClean="0"/>
              <a:t>0</a:t>
            </a:r>
            <a:r>
              <a:rPr lang="en-US" sz="2500" smtClean="0"/>
              <a:t> + </a:t>
            </a:r>
            <a:r>
              <a:rPr lang="en-US" sz="2500" i="1" smtClean="0"/>
              <a:t>S</a:t>
            </a:r>
            <a:r>
              <a:rPr lang="en-US" sz="2500" smtClean="0"/>
              <a:t> + </a:t>
            </a:r>
            <a:r>
              <a:rPr lang="en-US" sz="2500" i="1" smtClean="0"/>
              <a:t>B</a:t>
            </a:r>
            <a:r>
              <a:rPr lang="en-US" sz="2500" smtClean="0"/>
              <a:t> – </a:t>
            </a:r>
            <a:r>
              <a:rPr lang="en-US" sz="2500" i="1" smtClean="0"/>
              <a:t>C</a:t>
            </a:r>
            <a:r>
              <a:rPr lang="en-US" sz="2500" smtClean="0"/>
              <a:t>.  </a:t>
            </a:r>
            <a:r>
              <a:rPr lang="en-US" sz="2500" i="1" smtClean="0"/>
              <a:t>C</a:t>
            </a:r>
            <a:r>
              <a:rPr lang="en-US" sz="2500" smtClean="0"/>
              <a:t> is only incurred by the CEO if she works hard.  The firm’s owners are risk neutral, so they are interested in maximizing the expected value of profit after taking the CEO’s compensation into account.</a:t>
            </a:r>
          </a:p>
        </p:txBody>
      </p:sp>
      <p:sp>
        <p:nvSpPr>
          <p:cNvPr id="40963"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5" name="Slide Number Placeholder 4"/>
          <p:cNvSpPr>
            <a:spLocks noGrp="1"/>
          </p:cNvSpPr>
          <p:nvPr>
            <p:ph type="sldNum" sz="quarter" idx="12"/>
          </p:nvPr>
        </p:nvSpPr>
        <p:spPr/>
        <p:txBody>
          <a:bodyPr/>
          <a:lstStyle/>
          <a:p>
            <a:pPr>
              <a:defRPr/>
            </a:pPr>
            <a:fld id="{1264A82A-502E-4DEF-8D7E-C988880ADEB2}"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sz="quarter" idx="1"/>
          </p:nvPr>
        </p:nvSpPr>
        <p:spPr>
          <a:xfrm>
            <a:off x="457200" y="1143000"/>
            <a:ext cx="8229600" cy="5181600"/>
          </a:xfrm>
        </p:spPr>
        <p:txBody>
          <a:bodyPr/>
          <a:lstStyle/>
          <a:p>
            <a:pPr marL="514350" indent="-514350" eaLnBrk="1" hangingPunct="1">
              <a:buFont typeface="Franklin Gothic Book" pitchFamily="34" charset="0"/>
              <a:buAutoNum type="arabicPeriod"/>
            </a:pPr>
            <a:r>
              <a:rPr lang="en-US" sz="2400" smtClean="0"/>
              <a:t>Under the current compensation scheme, is the Board correct in its assessment of the effort of the CEO? Why or why not?</a:t>
            </a:r>
          </a:p>
          <a:p>
            <a:pPr marL="514350" indent="-514350" eaLnBrk="1" hangingPunct="1">
              <a:buFont typeface="Franklin Gothic Book" pitchFamily="34" charset="0"/>
              <a:buAutoNum type="arabicPeriod"/>
            </a:pPr>
            <a:r>
              <a:rPr lang="en-US" sz="2400" smtClean="0"/>
              <a:t>Will the Board's new compensation scheme have its intended effect, i.e., will the CEO work hard?</a:t>
            </a:r>
          </a:p>
          <a:p>
            <a:pPr marL="514350" indent="-514350" eaLnBrk="1" hangingPunct="1">
              <a:buFont typeface="Franklin Gothic Book" pitchFamily="34" charset="0"/>
              <a:buAutoNum type="arabicPeriod"/>
            </a:pPr>
            <a:r>
              <a:rPr lang="en-US" sz="2400" smtClean="0"/>
              <a:t>What is the minimum level of bonus for the CEO in order for the Board's new compensation scheme to have its intended effect?</a:t>
            </a:r>
          </a:p>
          <a:p>
            <a:pPr marL="514350" indent="-514350" eaLnBrk="1" hangingPunct="1">
              <a:buFont typeface="Franklin Gothic Book" pitchFamily="34" charset="0"/>
              <a:buAutoNum type="arabicPeriod"/>
            </a:pPr>
            <a:r>
              <a:rPr lang="en-US" sz="2400" smtClean="0"/>
              <a:t>Suppose it turns out that the CEO values her cost of effort at $200,000 instead of $50,000.  If this were the case, would the Board's new compensation scheme have its intended effect?  If not, what is the minimum level of bonus required in order to incentivize the CEO to work hard?</a:t>
            </a:r>
          </a:p>
          <a:p>
            <a:pPr marL="514350" indent="-514350" eaLnBrk="1" hangingPunct="1">
              <a:buFont typeface="Franklin Gothic Book" pitchFamily="34" charset="0"/>
              <a:buAutoNum type="arabicPeriod"/>
            </a:pPr>
            <a:r>
              <a:rPr lang="en-US" sz="2400" smtClean="0"/>
              <a:t>Suppose the CEO values her cost of effort at $500,000.  What is the minimum level of bonus in this case?  Should you pay this bonus?</a:t>
            </a:r>
          </a:p>
        </p:txBody>
      </p:sp>
      <p:sp>
        <p:nvSpPr>
          <p:cNvPr id="41986"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5" name="Slide Number Placeholder 4"/>
          <p:cNvSpPr>
            <a:spLocks noGrp="1"/>
          </p:cNvSpPr>
          <p:nvPr>
            <p:ph type="sldNum" sz="quarter" idx="12"/>
          </p:nvPr>
        </p:nvSpPr>
        <p:spPr/>
        <p:txBody>
          <a:bodyPr/>
          <a:lstStyle/>
          <a:p>
            <a:pPr>
              <a:defRPr/>
            </a:pPr>
            <a:fld id="{E9D43A5E-ABE3-4707-8259-9BEA2D5EB42A}" type="slidenum">
              <a:rPr lang="en-US" smtClean="0"/>
              <a:pPr>
                <a:defRPr/>
              </a:pPr>
              <a:t>12</a:t>
            </a:fld>
            <a:endParaRPr lang="en-US" dirty="0"/>
          </a:p>
        </p:txBody>
      </p:sp>
      <p:sp>
        <p:nvSpPr>
          <p:cNvPr id="41988" name="Title 1"/>
          <p:cNvSpPr>
            <a:spLocks noGrp="1"/>
          </p:cNvSpPr>
          <p:nvPr>
            <p:ph type="title"/>
          </p:nvPr>
        </p:nvSpPr>
        <p:spPr>
          <a:xfrm>
            <a:off x="0" y="274638"/>
            <a:ext cx="9144000" cy="715962"/>
          </a:xfrm>
        </p:spPr>
        <p:txBody>
          <a:bodyPr/>
          <a:lstStyle/>
          <a:p>
            <a:pPr algn="ctr" eaLnBrk="1" hangingPunct="1"/>
            <a:r>
              <a:rPr lang="en-US" sz="3600" smtClean="0"/>
              <a:t>Class Problem 14.1 (Incentive Compensation)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itle 1"/>
          <p:cNvSpPr>
            <a:spLocks noGrp="1"/>
          </p:cNvSpPr>
          <p:nvPr>
            <p:ph type="title"/>
          </p:nvPr>
        </p:nvSpPr>
        <p:spPr>
          <a:xfrm>
            <a:off x="0" y="274638"/>
            <a:ext cx="9144000" cy="715962"/>
          </a:xfrm>
        </p:spPr>
        <p:txBody>
          <a:bodyPr/>
          <a:lstStyle/>
          <a:p>
            <a:pPr algn="ctr" eaLnBrk="1" hangingPunct="1"/>
            <a:r>
              <a:rPr lang="en-US" sz="3600" smtClean="0"/>
              <a:t>Class Problem 14.1 (Incentive Compensation)</a:t>
            </a:r>
          </a:p>
        </p:txBody>
      </p:sp>
      <p:sp>
        <p:nvSpPr>
          <p:cNvPr id="101380"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5" name="Slide Number Placeholder 4"/>
          <p:cNvSpPr>
            <a:spLocks noGrp="1"/>
          </p:cNvSpPr>
          <p:nvPr>
            <p:ph type="sldNum" sz="quarter" idx="12"/>
          </p:nvPr>
        </p:nvSpPr>
        <p:spPr/>
        <p:txBody>
          <a:bodyPr/>
          <a:lstStyle/>
          <a:p>
            <a:pPr>
              <a:defRPr/>
            </a:pPr>
            <a:fld id="{F202396D-7533-41F6-B3B9-A623D4B702F6}" type="slidenum">
              <a:rPr lang="en-US" smtClean="0"/>
              <a:pPr>
                <a:defRPr/>
              </a:pPr>
              <a:t>13</a:t>
            </a:fld>
            <a:endParaRPr lang="en-US" dirty="0"/>
          </a:p>
        </p:txBody>
      </p:sp>
      <p:graphicFrame>
        <p:nvGraphicFramePr>
          <p:cNvPr id="101378" name="Object 2"/>
          <p:cNvGraphicFramePr>
            <a:graphicFrameLocks noChangeAspect="1"/>
          </p:cNvGraphicFramePr>
          <p:nvPr/>
        </p:nvGraphicFramePr>
        <p:xfrm>
          <a:off x="228600" y="1524000"/>
          <a:ext cx="8732838" cy="3733800"/>
        </p:xfrm>
        <a:graphic>
          <a:graphicData uri="http://schemas.openxmlformats.org/presentationml/2006/ole">
            <p:oleObj spid="_x0000_s101378" name="Document" r:id="rId4" imgW="5432950" imgH="2322509" progId="Word.Document.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685800" y="152400"/>
            <a:ext cx="7772400" cy="1143000"/>
          </a:xfrm>
        </p:spPr>
        <p:txBody>
          <a:bodyPr>
            <a:normAutofit fontScale="90000"/>
          </a:bodyPr>
          <a:lstStyle/>
          <a:p>
            <a:pPr eaLnBrk="1" fontAlgn="auto" hangingPunct="1">
              <a:spcAft>
                <a:spcPts val="0"/>
              </a:spcAft>
              <a:defRPr/>
            </a:pPr>
            <a:r>
              <a:rPr lang="en-US" smtClean="0"/>
              <a:t>Limited Liability and the</a:t>
            </a:r>
            <a:br>
              <a:rPr lang="en-US" smtClean="0"/>
            </a:br>
            <a:r>
              <a:rPr lang="en-US" smtClean="0"/>
              <a:t>Creditor-Owner Relationship</a:t>
            </a:r>
          </a:p>
        </p:txBody>
      </p:sp>
      <p:sp>
        <p:nvSpPr>
          <p:cNvPr id="102402" name="Rectangle 3"/>
          <p:cNvSpPr>
            <a:spLocks noGrp="1" noChangeArrowheads="1"/>
          </p:cNvSpPr>
          <p:nvPr>
            <p:ph sz="quarter" idx="1"/>
          </p:nvPr>
        </p:nvSpPr>
        <p:spPr>
          <a:xfrm>
            <a:off x="685800" y="1219200"/>
            <a:ext cx="7772400" cy="4876800"/>
          </a:xfrm>
        </p:spPr>
        <p:txBody>
          <a:bodyPr/>
          <a:lstStyle/>
          <a:p>
            <a:pPr eaLnBrk="1" hangingPunct="1"/>
            <a:r>
              <a:rPr lang="en-US" sz="3000" smtClean="0"/>
              <a:t>Assume a single period – the firm is formed at </a:t>
            </a:r>
            <a:r>
              <a:rPr lang="en-US" sz="3000" i="1" smtClean="0"/>
              <a:t>t</a:t>
            </a:r>
            <a:r>
              <a:rPr lang="en-US" sz="3000" smtClean="0"/>
              <a:t>=0, and cash flows are realized at </a:t>
            </a:r>
            <a:r>
              <a:rPr lang="en-US" sz="3000" i="1" smtClean="0"/>
              <a:t>t</a:t>
            </a:r>
            <a:r>
              <a:rPr lang="en-US" sz="3000" smtClean="0"/>
              <a:t>=1.</a:t>
            </a:r>
          </a:p>
          <a:p>
            <a:pPr eaLnBrk="1" hangingPunct="1"/>
            <a:r>
              <a:rPr lang="en-US" sz="3000" smtClean="0"/>
              <a:t>Let </a:t>
            </a:r>
            <a:r>
              <a:rPr lang="en-US" sz="3000" i="1" smtClean="0"/>
              <a:t>V</a:t>
            </a:r>
            <a:r>
              <a:rPr lang="en-US" sz="3000" smtClean="0"/>
              <a:t>(</a:t>
            </a:r>
            <a:r>
              <a:rPr lang="en-US" sz="3000" i="1" smtClean="0"/>
              <a:t>F</a:t>
            </a:r>
            <a:r>
              <a:rPr lang="en-US" sz="3000" smtClean="0"/>
              <a:t>), </a:t>
            </a:r>
            <a:r>
              <a:rPr lang="en-US" sz="3000" i="1" smtClean="0"/>
              <a:t>D</a:t>
            </a:r>
            <a:r>
              <a:rPr lang="en-US" sz="3000" smtClean="0"/>
              <a:t>, and </a:t>
            </a:r>
            <a:r>
              <a:rPr lang="en-US" sz="3000" i="1" smtClean="0"/>
              <a:t>E</a:t>
            </a:r>
            <a:r>
              <a:rPr lang="en-US" sz="3000" smtClean="0"/>
              <a:t> represent the </a:t>
            </a:r>
            <a:r>
              <a:rPr lang="en-US" sz="3000" i="1" smtClean="0"/>
              <a:t>t</a:t>
            </a:r>
            <a:r>
              <a:rPr lang="en-US" sz="3000" smtClean="0"/>
              <a:t>=1 payoffs on the firm’s assets, its debt, and equity. Assume the firm has promised to repay debtholders </a:t>
            </a:r>
            <a:r>
              <a:rPr lang="en-US" sz="3000" i="1" smtClean="0"/>
              <a:t>$B</a:t>
            </a:r>
            <a:r>
              <a:rPr lang="en-US" sz="3000" smtClean="0"/>
              <a:t> at </a:t>
            </a:r>
            <a:r>
              <a:rPr lang="en-US" sz="3000" i="1" smtClean="0"/>
              <a:t>t</a:t>
            </a:r>
            <a:r>
              <a:rPr lang="en-US" sz="3000" smtClean="0"/>
              <a:t>=1. Under </a:t>
            </a:r>
            <a:r>
              <a:rPr lang="en-US" sz="3000" i="1" smtClean="0"/>
              <a:t>unlimited liability</a:t>
            </a:r>
            <a:r>
              <a:rPr lang="en-US" sz="3000" smtClean="0"/>
              <a:t>, these payoffs can be written:</a:t>
            </a:r>
          </a:p>
          <a:p>
            <a:pPr algn="ctr" eaLnBrk="1" hangingPunct="1">
              <a:buFontTx/>
              <a:buNone/>
            </a:pPr>
            <a:r>
              <a:rPr lang="en-US" sz="3000" i="1" smtClean="0"/>
              <a:t>V</a:t>
            </a:r>
            <a:r>
              <a:rPr lang="en-US" sz="3000" smtClean="0"/>
              <a:t>(</a:t>
            </a:r>
            <a:r>
              <a:rPr lang="en-US" sz="3000" i="1" smtClean="0"/>
              <a:t>F</a:t>
            </a:r>
            <a:r>
              <a:rPr lang="en-US" sz="3000" smtClean="0"/>
              <a:t>) = </a:t>
            </a:r>
            <a:r>
              <a:rPr lang="en-US" sz="3000" i="1" smtClean="0"/>
              <a:t>D</a:t>
            </a:r>
            <a:r>
              <a:rPr lang="en-US" sz="3000" smtClean="0"/>
              <a:t> + </a:t>
            </a:r>
            <a:r>
              <a:rPr lang="en-US" sz="3000" i="1" smtClean="0"/>
              <a:t>E</a:t>
            </a:r>
            <a:r>
              <a:rPr lang="en-US" sz="3000" smtClean="0"/>
              <a:t>;</a:t>
            </a:r>
          </a:p>
          <a:p>
            <a:pPr algn="ctr" eaLnBrk="1" hangingPunct="1">
              <a:buFontTx/>
              <a:buNone/>
            </a:pPr>
            <a:r>
              <a:rPr lang="en-US" sz="3000" i="1" smtClean="0"/>
              <a:t>E </a:t>
            </a:r>
            <a:r>
              <a:rPr lang="en-US" sz="3000" smtClean="0"/>
              <a:t>= </a:t>
            </a:r>
            <a:r>
              <a:rPr lang="en-US" sz="3000" i="1" smtClean="0"/>
              <a:t>V</a:t>
            </a:r>
            <a:r>
              <a:rPr lang="en-US" sz="3000" smtClean="0"/>
              <a:t>(</a:t>
            </a:r>
            <a:r>
              <a:rPr lang="en-US" sz="3000" i="1" smtClean="0"/>
              <a:t>F</a:t>
            </a:r>
            <a:r>
              <a:rPr lang="en-US" sz="3000" smtClean="0"/>
              <a:t>) </a:t>
            </a:r>
            <a:r>
              <a:rPr lang="en-US" sz="3000" i="1" smtClean="0"/>
              <a:t>- B</a:t>
            </a:r>
            <a:r>
              <a:rPr lang="en-US" sz="3000" smtClean="0"/>
              <a:t>; and</a:t>
            </a:r>
          </a:p>
          <a:p>
            <a:pPr algn="ctr" eaLnBrk="1" hangingPunct="1">
              <a:buFontTx/>
              <a:buNone/>
            </a:pPr>
            <a:r>
              <a:rPr lang="en-US" sz="3000" i="1" smtClean="0"/>
              <a:t>D = B.</a:t>
            </a:r>
            <a:endParaRPr lang="en-US" smtClean="0"/>
          </a:p>
        </p:txBody>
      </p:sp>
      <p:sp>
        <p:nvSpPr>
          <p:cNvPr id="4" name="Slide Number Placeholder 3"/>
          <p:cNvSpPr>
            <a:spLocks noGrp="1"/>
          </p:cNvSpPr>
          <p:nvPr>
            <p:ph type="sldNum" sz="quarter" idx="12"/>
          </p:nvPr>
        </p:nvSpPr>
        <p:spPr/>
        <p:txBody>
          <a:bodyPr/>
          <a:lstStyle/>
          <a:p>
            <a:pPr>
              <a:defRPr/>
            </a:pPr>
            <a:fld id="{71E81A02-548E-4A9B-9A65-49ECBE2082E1}" type="slidenum">
              <a:rPr lang="en-US"/>
              <a:pPr>
                <a:defRPr/>
              </a:pPr>
              <a:t>14</a:t>
            </a:fld>
            <a:endParaRPr lang="en-US"/>
          </a:p>
        </p:txBody>
      </p:sp>
      <p:sp>
        <p:nvSpPr>
          <p:cNvPr id="102404"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887413" y="1222375"/>
          <a:ext cx="7750175" cy="5045075"/>
        </p:xfrm>
        <a:graphic>
          <a:graphicData uri="http://schemas.openxmlformats.org/presentationml/2006/ole">
            <p:oleObj spid="_x0000_s7170" name="Microsoft Draw Drawing" r:id="rId4" imgW="6013080" imgH="3914280" progId="">
              <p:embed/>
            </p:oleObj>
          </a:graphicData>
        </a:graphic>
      </p:graphicFrame>
      <p:sp>
        <p:nvSpPr>
          <p:cNvPr id="7171" name="Rectangle 2"/>
          <p:cNvSpPr>
            <a:spLocks noGrp="1" noChangeArrowheads="1"/>
          </p:cNvSpPr>
          <p:nvPr>
            <p:ph type="title"/>
          </p:nvPr>
        </p:nvSpPr>
        <p:spPr>
          <a:xfrm>
            <a:off x="685800" y="152400"/>
            <a:ext cx="7772400" cy="1143000"/>
          </a:xfrm>
        </p:spPr>
        <p:txBody>
          <a:bodyPr>
            <a:normAutofit fontScale="90000"/>
          </a:bodyPr>
          <a:lstStyle/>
          <a:p>
            <a:pPr eaLnBrk="1" fontAlgn="auto" hangingPunct="1">
              <a:spcAft>
                <a:spcPts val="0"/>
              </a:spcAft>
              <a:defRPr/>
            </a:pPr>
            <a:r>
              <a:rPr lang="en-US" smtClean="0"/>
              <a:t>Limited Liability and the</a:t>
            </a:r>
            <a:br>
              <a:rPr lang="en-US" smtClean="0"/>
            </a:br>
            <a:r>
              <a:rPr lang="en-US" smtClean="0"/>
              <a:t>Creditor-Owner Relationship</a:t>
            </a:r>
          </a:p>
        </p:txBody>
      </p:sp>
      <p:sp>
        <p:nvSpPr>
          <p:cNvPr id="4" name="Slide Number Placeholder 3"/>
          <p:cNvSpPr>
            <a:spLocks noGrp="1"/>
          </p:cNvSpPr>
          <p:nvPr>
            <p:ph type="sldNum" sz="quarter" idx="12"/>
          </p:nvPr>
        </p:nvSpPr>
        <p:spPr/>
        <p:txBody>
          <a:bodyPr/>
          <a:lstStyle/>
          <a:p>
            <a:pPr>
              <a:defRPr/>
            </a:pPr>
            <a:fld id="{F6AEC5BF-C520-496D-9C84-C7B3E4ED4131}" type="slidenum">
              <a:rPr lang="en-US"/>
              <a:pPr>
                <a:defRPr/>
              </a:pPr>
              <a:t>15</a:t>
            </a:fld>
            <a:endParaRPr lang="en-US"/>
          </a:p>
        </p:txBody>
      </p:sp>
      <p:sp>
        <p:nvSpPr>
          <p:cNvPr id="7173"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774700" y="1333500"/>
          <a:ext cx="7978775" cy="4814888"/>
        </p:xfrm>
        <a:graphic>
          <a:graphicData uri="http://schemas.openxmlformats.org/presentationml/2006/ole">
            <p:oleObj spid="_x0000_s8194" name="Microsoft Draw Drawing" r:id="rId4" imgW="6191280" imgH="3736800" progId="">
              <p:embed/>
            </p:oleObj>
          </a:graphicData>
        </a:graphic>
      </p:graphicFrame>
      <p:sp>
        <p:nvSpPr>
          <p:cNvPr id="8195" name="Rectangle 2"/>
          <p:cNvSpPr>
            <a:spLocks noGrp="1" noChangeArrowheads="1"/>
          </p:cNvSpPr>
          <p:nvPr>
            <p:ph type="title"/>
          </p:nvPr>
        </p:nvSpPr>
        <p:spPr>
          <a:xfrm>
            <a:off x="685800" y="152400"/>
            <a:ext cx="7772400" cy="1143000"/>
          </a:xfrm>
        </p:spPr>
        <p:txBody>
          <a:bodyPr>
            <a:normAutofit fontScale="90000"/>
          </a:bodyPr>
          <a:lstStyle/>
          <a:p>
            <a:pPr eaLnBrk="1" fontAlgn="auto" hangingPunct="1">
              <a:spcAft>
                <a:spcPts val="0"/>
              </a:spcAft>
              <a:defRPr/>
            </a:pPr>
            <a:r>
              <a:rPr lang="en-US" smtClean="0"/>
              <a:t>Limited Liability and the</a:t>
            </a:r>
            <a:br>
              <a:rPr lang="en-US" smtClean="0"/>
            </a:br>
            <a:r>
              <a:rPr lang="en-US" smtClean="0"/>
              <a:t>Creditor-Owner Relationship</a:t>
            </a:r>
          </a:p>
        </p:txBody>
      </p:sp>
      <p:sp>
        <p:nvSpPr>
          <p:cNvPr id="4" name="Slide Number Placeholder 3"/>
          <p:cNvSpPr>
            <a:spLocks noGrp="1"/>
          </p:cNvSpPr>
          <p:nvPr>
            <p:ph type="sldNum" sz="quarter" idx="12"/>
          </p:nvPr>
        </p:nvSpPr>
        <p:spPr/>
        <p:txBody>
          <a:bodyPr/>
          <a:lstStyle/>
          <a:p>
            <a:pPr>
              <a:defRPr/>
            </a:pPr>
            <a:fld id="{07AB2318-AB7E-4E1B-B7A2-0D1C3B27F4E0}" type="slidenum">
              <a:rPr lang="en-US"/>
              <a:pPr>
                <a:defRPr/>
              </a:pPr>
              <a:t>16</a:t>
            </a:fld>
            <a:endParaRPr lang="en-US"/>
          </a:p>
        </p:txBody>
      </p:sp>
      <p:sp>
        <p:nvSpPr>
          <p:cNvPr id="8197"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52400" y="228600"/>
            <a:ext cx="8763000" cy="685800"/>
          </a:xfrm>
        </p:spPr>
        <p:txBody>
          <a:bodyPr>
            <a:normAutofit fontScale="90000"/>
          </a:bodyPr>
          <a:lstStyle/>
          <a:p>
            <a:pPr eaLnBrk="1" fontAlgn="auto" hangingPunct="1">
              <a:spcAft>
                <a:spcPts val="0"/>
              </a:spcAft>
              <a:defRPr/>
            </a:pPr>
            <a:r>
              <a:rPr lang="en-US" sz="4400" smtClean="0"/>
              <a:t>The Asset Substitution Problem</a:t>
            </a:r>
          </a:p>
        </p:txBody>
      </p:sp>
      <p:sp>
        <p:nvSpPr>
          <p:cNvPr id="9220" name="Rectangle 3"/>
          <p:cNvSpPr>
            <a:spLocks noGrp="1" noChangeArrowheads="1"/>
          </p:cNvSpPr>
          <p:nvPr>
            <p:ph sz="quarter" idx="1"/>
          </p:nvPr>
        </p:nvSpPr>
        <p:spPr/>
        <p:txBody>
          <a:bodyPr/>
          <a:lstStyle/>
          <a:p>
            <a:pPr eaLnBrk="1" hangingPunct="1"/>
            <a:endParaRPr lang="en-US" smtClean="0"/>
          </a:p>
          <a:p>
            <a:pPr eaLnBrk="1" hangingPunct="1"/>
            <a:endParaRPr lang="en-US" smtClean="0"/>
          </a:p>
        </p:txBody>
      </p:sp>
      <p:graphicFrame>
        <p:nvGraphicFramePr>
          <p:cNvPr id="9218" name="Object 2"/>
          <p:cNvGraphicFramePr>
            <a:graphicFrameLocks noChangeAspect="1"/>
          </p:cNvGraphicFramePr>
          <p:nvPr/>
        </p:nvGraphicFramePr>
        <p:xfrm>
          <a:off x="609600" y="990600"/>
          <a:ext cx="8383588" cy="5867400"/>
        </p:xfrm>
        <a:graphic>
          <a:graphicData uri="http://schemas.openxmlformats.org/presentationml/2006/ole">
            <p:oleObj spid="_x0000_s9218" name="Document" r:id="rId4" imgW="5394240" imgH="4212000" progId="Word.Document.8">
              <p:embed/>
            </p:oleObj>
          </a:graphicData>
        </a:graphic>
      </p:graphicFrame>
      <p:sp>
        <p:nvSpPr>
          <p:cNvPr id="5" name="Slide Number Placeholder 4"/>
          <p:cNvSpPr>
            <a:spLocks noGrp="1"/>
          </p:cNvSpPr>
          <p:nvPr>
            <p:ph type="sldNum" sz="quarter" idx="12"/>
          </p:nvPr>
        </p:nvSpPr>
        <p:spPr/>
        <p:txBody>
          <a:bodyPr/>
          <a:lstStyle/>
          <a:p>
            <a:pPr>
              <a:defRPr/>
            </a:pPr>
            <a:fld id="{D9E0081B-2E10-4D4C-9F98-22AA254DDE2A}" type="slidenum">
              <a:rPr lang="en-US"/>
              <a:pPr>
                <a:defRPr/>
              </a:pPr>
              <a:t>17</a:t>
            </a:fld>
            <a:endParaRPr lang="en-US"/>
          </a:p>
        </p:txBody>
      </p:sp>
      <p:sp>
        <p:nvSpPr>
          <p:cNvPr id="9222"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52400" y="228600"/>
            <a:ext cx="8763000" cy="685800"/>
          </a:xfrm>
        </p:spPr>
        <p:txBody>
          <a:bodyPr>
            <a:normAutofit fontScale="90000"/>
          </a:bodyPr>
          <a:lstStyle/>
          <a:p>
            <a:pPr eaLnBrk="1" fontAlgn="auto" hangingPunct="1">
              <a:spcAft>
                <a:spcPts val="0"/>
              </a:spcAft>
              <a:defRPr/>
            </a:pPr>
            <a:r>
              <a:rPr lang="en-US" sz="4400" smtClean="0"/>
              <a:t>The Asset Substitution Problem</a:t>
            </a:r>
          </a:p>
        </p:txBody>
      </p:sp>
      <p:sp>
        <p:nvSpPr>
          <p:cNvPr id="10244" name="Rectangle 3"/>
          <p:cNvSpPr>
            <a:spLocks noGrp="1" noChangeArrowheads="1"/>
          </p:cNvSpPr>
          <p:nvPr>
            <p:ph sz="quarter" idx="1"/>
          </p:nvPr>
        </p:nvSpPr>
        <p:spPr/>
        <p:txBody>
          <a:bodyPr/>
          <a:lstStyle/>
          <a:p>
            <a:pPr eaLnBrk="1" hangingPunct="1"/>
            <a:endParaRPr lang="en-US" smtClean="0"/>
          </a:p>
          <a:p>
            <a:pPr eaLnBrk="1" hangingPunct="1"/>
            <a:endParaRPr lang="en-US" smtClean="0"/>
          </a:p>
        </p:txBody>
      </p:sp>
      <p:graphicFrame>
        <p:nvGraphicFramePr>
          <p:cNvPr id="10242" name="Object 2"/>
          <p:cNvGraphicFramePr>
            <a:graphicFrameLocks noChangeAspect="1"/>
          </p:cNvGraphicFramePr>
          <p:nvPr/>
        </p:nvGraphicFramePr>
        <p:xfrm>
          <a:off x="841375" y="1304925"/>
          <a:ext cx="7521575" cy="4389438"/>
        </p:xfrm>
        <a:graphic>
          <a:graphicData uri="http://schemas.openxmlformats.org/presentationml/2006/ole">
            <p:oleObj spid="_x0000_s10242" name="Document" r:id="rId4" imgW="5272756" imgH="3038991" progId="Word.Document.8">
              <p:embed/>
            </p:oleObj>
          </a:graphicData>
        </a:graphic>
      </p:graphicFrame>
      <p:sp>
        <p:nvSpPr>
          <p:cNvPr id="5" name="Slide Number Placeholder 4"/>
          <p:cNvSpPr>
            <a:spLocks noGrp="1"/>
          </p:cNvSpPr>
          <p:nvPr>
            <p:ph type="sldNum" sz="quarter" idx="12"/>
          </p:nvPr>
        </p:nvSpPr>
        <p:spPr/>
        <p:txBody>
          <a:bodyPr/>
          <a:lstStyle/>
          <a:p>
            <a:pPr>
              <a:defRPr/>
            </a:pPr>
            <a:fld id="{98329982-2793-45AD-B0A0-788E35DC7B43}" type="slidenum">
              <a:rPr lang="en-US"/>
              <a:pPr>
                <a:defRPr/>
              </a:pPr>
              <a:t>18</a:t>
            </a:fld>
            <a:endParaRPr lang="en-US"/>
          </a:p>
        </p:txBody>
      </p:sp>
      <p:sp>
        <p:nvSpPr>
          <p:cNvPr id="10246"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52400" y="228600"/>
            <a:ext cx="8763000" cy="685800"/>
          </a:xfrm>
        </p:spPr>
        <p:txBody>
          <a:bodyPr>
            <a:normAutofit fontScale="90000"/>
          </a:bodyPr>
          <a:lstStyle/>
          <a:p>
            <a:pPr eaLnBrk="1" fontAlgn="auto" hangingPunct="1">
              <a:spcAft>
                <a:spcPts val="0"/>
              </a:spcAft>
              <a:defRPr/>
            </a:pPr>
            <a:r>
              <a:rPr lang="en-US" sz="4400" smtClean="0"/>
              <a:t>The Asset Substitution Problem</a:t>
            </a:r>
          </a:p>
        </p:txBody>
      </p:sp>
      <p:sp>
        <p:nvSpPr>
          <p:cNvPr id="11268" name="Rectangle 3"/>
          <p:cNvSpPr>
            <a:spLocks noGrp="1" noChangeArrowheads="1"/>
          </p:cNvSpPr>
          <p:nvPr>
            <p:ph sz="quarter" idx="1"/>
          </p:nvPr>
        </p:nvSpPr>
        <p:spPr/>
        <p:txBody>
          <a:bodyPr/>
          <a:lstStyle/>
          <a:p>
            <a:pPr eaLnBrk="1" hangingPunct="1"/>
            <a:endParaRPr lang="en-US" smtClean="0"/>
          </a:p>
          <a:p>
            <a:pPr eaLnBrk="1" hangingPunct="1"/>
            <a:endParaRPr lang="en-US" smtClean="0"/>
          </a:p>
        </p:txBody>
      </p:sp>
      <p:graphicFrame>
        <p:nvGraphicFramePr>
          <p:cNvPr id="11266" name="Object 2"/>
          <p:cNvGraphicFramePr>
            <a:graphicFrameLocks noChangeAspect="1"/>
          </p:cNvGraphicFramePr>
          <p:nvPr/>
        </p:nvGraphicFramePr>
        <p:xfrm>
          <a:off x="463550" y="1377950"/>
          <a:ext cx="8375650" cy="4448175"/>
        </p:xfrm>
        <a:graphic>
          <a:graphicData uri="http://schemas.openxmlformats.org/presentationml/2006/ole">
            <p:oleObj spid="_x0000_s11266" name="Document" r:id="rId4" imgW="4576469" imgH="2433279" progId="Word.Document.8">
              <p:embed/>
            </p:oleObj>
          </a:graphicData>
        </a:graphic>
      </p:graphicFrame>
      <p:sp>
        <p:nvSpPr>
          <p:cNvPr id="5" name="Slide Number Placeholder 4"/>
          <p:cNvSpPr>
            <a:spLocks noGrp="1"/>
          </p:cNvSpPr>
          <p:nvPr>
            <p:ph type="sldNum" sz="quarter" idx="12"/>
          </p:nvPr>
        </p:nvSpPr>
        <p:spPr/>
        <p:txBody>
          <a:bodyPr/>
          <a:lstStyle/>
          <a:p>
            <a:pPr>
              <a:defRPr/>
            </a:pPr>
            <a:fld id="{09B5C091-9E9F-44F4-8E0C-B51912B52789}" type="slidenum">
              <a:rPr lang="en-US"/>
              <a:pPr>
                <a:defRPr/>
              </a:pPr>
              <a:t>19</a:t>
            </a:fld>
            <a:endParaRPr lang="en-US"/>
          </a:p>
        </p:txBody>
      </p:sp>
      <p:sp>
        <p:nvSpPr>
          <p:cNvPr id="11270"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0" y="274638"/>
            <a:ext cx="9144000" cy="792162"/>
          </a:xfrm>
        </p:spPr>
        <p:txBody>
          <a:bodyPr/>
          <a:lstStyle/>
          <a:p>
            <a:pPr algn="ctr" eaLnBrk="1" hangingPunct="1"/>
            <a:r>
              <a:rPr lang="en-US" sz="4400" smtClean="0"/>
              <a:t>Definition of Moral Hazard</a:t>
            </a:r>
          </a:p>
        </p:txBody>
      </p:sp>
      <p:sp>
        <p:nvSpPr>
          <p:cNvPr id="18434" name="Rectangle 3"/>
          <p:cNvSpPr>
            <a:spLocks noGrp="1" noChangeArrowheads="1"/>
          </p:cNvSpPr>
          <p:nvPr>
            <p:ph sz="quarter" idx="1"/>
          </p:nvPr>
        </p:nvSpPr>
        <p:spPr/>
        <p:txBody>
          <a:bodyPr/>
          <a:lstStyle/>
          <a:p>
            <a:pPr eaLnBrk="1" hangingPunct="1"/>
            <a:r>
              <a:rPr lang="en-US" sz="3200" smtClean="0"/>
              <a:t>Moral hazard (principal-agent) problems arise whenever there is a </a:t>
            </a:r>
            <a:r>
              <a:rPr lang="en-US" sz="3200" i="1" smtClean="0"/>
              <a:t>separation of ownership and control</a:t>
            </a:r>
            <a:r>
              <a:rPr lang="en-US" sz="3200" smtClean="0"/>
              <a:t>.</a:t>
            </a:r>
          </a:p>
          <a:p>
            <a:pPr lvl="1" indent="-273050" eaLnBrk="1" hangingPunct="1">
              <a:spcBef>
                <a:spcPts val="575"/>
              </a:spcBef>
            </a:pPr>
            <a:r>
              <a:rPr lang="en-US" sz="3000" smtClean="0"/>
              <a:t>The principal delegates decision-making authority to the agent</a:t>
            </a:r>
          </a:p>
          <a:p>
            <a:pPr eaLnBrk="1" hangingPunct="1"/>
            <a:r>
              <a:rPr lang="en-US" sz="3200" smtClean="0"/>
              <a:t>Moral hazard refers to the </a:t>
            </a:r>
            <a:r>
              <a:rPr lang="en-US" sz="3200" i="1" smtClean="0"/>
              <a:t>risk</a:t>
            </a:r>
            <a:r>
              <a:rPr lang="en-US" sz="3200" smtClean="0"/>
              <a:t> that the agent will not act in the best interests of the principal.</a:t>
            </a:r>
          </a:p>
          <a:p>
            <a:pPr eaLnBrk="1" hangingPunct="1"/>
            <a:r>
              <a:rPr lang="en-US" sz="3200" smtClean="0"/>
              <a:t>Moral hazard exists because it is not possible for the principal to monitor all actions taken by the agent.  </a:t>
            </a:r>
            <a:endParaRPr lang="en-US" sz="2400" smtClean="0"/>
          </a:p>
        </p:txBody>
      </p:sp>
      <p:sp>
        <p:nvSpPr>
          <p:cNvPr id="4" name="Slide Number Placeholder 3"/>
          <p:cNvSpPr>
            <a:spLocks noGrp="1"/>
          </p:cNvSpPr>
          <p:nvPr>
            <p:ph type="sldNum" sz="quarter" idx="12"/>
          </p:nvPr>
        </p:nvSpPr>
        <p:spPr/>
        <p:txBody>
          <a:bodyPr/>
          <a:lstStyle/>
          <a:p>
            <a:pPr>
              <a:defRPr/>
            </a:pPr>
            <a:fld id="{D6505F98-FD1C-4714-AF87-CEB4F2DACE55}" type="slidenum">
              <a:rPr lang="en-US"/>
              <a:pPr>
                <a:defRPr/>
              </a:pPr>
              <a:t>2</a:t>
            </a:fld>
            <a:endParaRPr lang="en-US"/>
          </a:p>
        </p:txBody>
      </p:sp>
      <p:sp>
        <p:nvSpPr>
          <p:cNvPr id="18436"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152400" y="0"/>
            <a:ext cx="8763000" cy="1219200"/>
          </a:xfrm>
        </p:spPr>
        <p:txBody>
          <a:bodyPr>
            <a:normAutofit fontScale="90000"/>
          </a:bodyPr>
          <a:lstStyle/>
          <a:p>
            <a:pPr eaLnBrk="1" fontAlgn="auto" hangingPunct="1">
              <a:spcAft>
                <a:spcPts val="0"/>
              </a:spcAft>
              <a:defRPr/>
            </a:pPr>
            <a:r>
              <a:rPr lang="en-US" smtClean="0"/>
              <a:t>The Asset Substitution Problem: </a:t>
            </a:r>
            <a:br>
              <a:rPr lang="en-US" smtClean="0"/>
            </a:br>
            <a:r>
              <a:rPr lang="en-US" smtClean="0"/>
              <a:t>Precommit to Hedge Project Risk</a:t>
            </a:r>
          </a:p>
        </p:txBody>
      </p:sp>
      <p:sp>
        <p:nvSpPr>
          <p:cNvPr id="2" name="Rectangle 3"/>
          <p:cNvSpPr>
            <a:spLocks noGrp="1" noChangeArrowheads="1"/>
          </p:cNvSpPr>
          <p:nvPr>
            <p:ph sz="quarter" idx="1"/>
          </p:nvPr>
        </p:nvSpPr>
        <p:spPr/>
        <p:txBody>
          <a:bodyPr/>
          <a:lstStyle/>
          <a:p>
            <a:pPr eaLnBrk="1" hangingPunct="1"/>
            <a:endParaRPr lang="en-US" smtClean="0"/>
          </a:p>
          <a:p>
            <a:pPr eaLnBrk="1" hangingPunct="1"/>
            <a:endParaRPr lang="en-US" smtClean="0"/>
          </a:p>
        </p:txBody>
      </p:sp>
      <p:graphicFrame>
        <p:nvGraphicFramePr>
          <p:cNvPr id="12290" name="Object 2"/>
          <p:cNvGraphicFramePr>
            <a:graphicFrameLocks noChangeAspect="1"/>
          </p:cNvGraphicFramePr>
          <p:nvPr/>
        </p:nvGraphicFramePr>
        <p:xfrm>
          <a:off x="2209800" y="1371600"/>
          <a:ext cx="5272088" cy="4629150"/>
        </p:xfrm>
        <a:graphic>
          <a:graphicData uri="http://schemas.openxmlformats.org/presentationml/2006/ole">
            <p:oleObj spid="_x0000_s12290" name="Document" r:id="rId4" imgW="3411194" imgH="2943674" progId="Word.Document.8">
              <p:embed/>
            </p:oleObj>
          </a:graphicData>
        </a:graphic>
      </p:graphicFrame>
      <p:sp>
        <p:nvSpPr>
          <p:cNvPr id="5" name="Slide Number Placeholder 4"/>
          <p:cNvSpPr>
            <a:spLocks noGrp="1"/>
          </p:cNvSpPr>
          <p:nvPr>
            <p:ph type="sldNum" sz="quarter" idx="12"/>
          </p:nvPr>
        </p:nvSpPr>
        <p:spPr/>
        <p:txBody>
          <a:bodyPr/>
          <a:lstStyle/>
          <a:p>
            <a:pPr>
              <a:defRPr/>
            </a:pPr>
            <a:fld id="{954617D7-15E3-48B3-9D62-25FA43B416DE}" type="slidenum">
              <a:rPr lang="en-US"/>
              <a:pPr>
                <a:defRPr/>
              </a:pPr>
              <a:t>20</a:t>
            </a:fld>
            <a:endParaRPr lang="en-US"/>
          </a:p>
        </p:txBody>
      </p:sp>
      <p:sp>
        <p:nvSpPr>
          <p:cNvPr id="12294"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152400" y="0"/>
            <a:ext cx="8763000" cy="1219200"/>
          </a:xfrm>
        </p:spPr>
        <p:txBody>
          <a:bodyPr>
            <a:normAutofit fontScale="90000"/>
          </a:bodyPr>
          <a:lstStyle/>
          <a:p>
            <a:pPr eaLnBrk="1" fontAlgn="auto" hangingPunct="1">
              <a:spcAft>
                <a:spcPts val="0"/>
              </a:spcAft>
              <a:defRPr/>
            </a:pPr>
            <a:r>
              <a:rPr lang="en-US" smtClean="0"/>
              <a:t>The Asset Substitution Problem: </a:t>
            </a:r>
            <a:br>
              <a:rPr lang="en-US" smtClean="0"/>
            </a:br>
            <a:r>
              <a:rPr lang="en-US" smtClean="0"/>
              <a:t>Precommit to Hedge Project Risk</a:t>
            </a:r>
          </a:p>
        </p:txBody>
      </p:sp>
      <p:sp>
        <p:nvSpPr>
          <p:cNvPr id="13316" name="Rectangle 3"/>
          <p:cNvSpPr>
            <a:spLocks noGrp="1" noChangeArrowheads="1"/>
          </p:cNvSpPr>
          <p:nvPr>
            <p:ph sz="quarter" idx="1"/>
          </p:nvPr>
        </p:nvSpPr>
        <p:spPr/>
        <p:txBody>
          <a:bodyPr/>
          <a:lstStyle/>
          <a:p>
            <a:pPr eaLnBrk="1" hangingPunct="1"/>
            <a:endParaRPr lang="en-US" smtClean="0"/>
          </a:p>
          <a:p>
            <a:pPr eaLnBrk="1" hangingPunct="1"/>
            <a:endParaRPr lang="en-US" smtClean="0"/>
          </a:p>
        </p:txBody>
      </p:sp>
      <p:graphicFrame>
        <p:nvGraphicFramePr>
          <p:cNvPr id="13314" name="Object 2"/>
          <p:cNvGraphicFramePr>
            <a:graphicFrameLocks noChangeAspect="1"/>
          </p:cNvGraphicFramePr>
          <p:nvPr/>
        </p:nvGraphicFramePr>
        <p:xfrm>
          <a:off x="377825" y="1219200"/>
          <a:ext cx="8474075" cy="5095875"/>
        </p:xfrm>
        <a:graphic>
          <a:graphicData uri="http://schemas.openxmlformats.org/presentationml/2006/ole">
            <p:oleObj spid="_x0000_s13314" name="Document" r:id="rId4" imgW="4490113" imgH="2687577" progId="Word.Document.8">
              <p:embed/>
            </p:oleObj>
          </a:graphicData>
        </a:graphic>
      </p:graphicFrame>
      <p:sp>
        <p:nvSpPr>
          <p:cNvPr id="5" name="Slide Number Placeholder 4"/>
          <p:cNvSpPr>
            <a:spLocks noGrp="1"/>
          </p:cNvSpPr>
          <p:nvPr>
            <p:ph type="sldNum" sz="quarter" idx="12"/>
          </p:nvPr>
        </p:nvSpPr>
        <p:spPr/>
        <p:txBody>
          <a:bodyPr/>
          <a:lstStyle/>
          <a:p>
            <a:pPr>
              <a:defRPr/>
            </a:pPr>
            <a:fld id="{C8CEB8E6-E737-43A2-83FE-EA54B9271B80}" type="slidenum">
              <a:rPr lang="en-US"/>
              <a:pPr>
                <a:defRPr/>
              </a:pPr>
              <a:t>21</a:t>
            </a:fld>
            <a:endParaRPr lang="en-US"/>
          </a:p>
        </p:txBody>
      </p:sp>
      <p:sp>
        <p:nvSpPr>
          <p:cNvPr id="13318"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52400" y="0"/>
            <a:ext cx="8763000" cy="1219200"/>
          </a:xfrm>
        </p:spPr>
        <p:txBody>
          <a:bodyPr>
            <a:normAutofit fontScale="90000"/>
          </a:bodyPr>
          <a:lstStyle/>
          <a:p>
            <a:pPr eaLnBrk="1" fontAlgn="auto" hangingPunct="1">
              <a:spcAft>
                <a:spcPts val="0"/>
              </a:spcAft>
              <a:defRPr/>
            </a:pPr>
            <a:r>
              <a:rPr lang="en-US" smtClean="0"/>
              <a:t>The Asset Substitution Problem: </a:t>
            </a:r>
            <a:br>
              <a:rPr lang="en-US" smtClean="0"/>
            </a:br>
            <a:r>
              <a:rPr lang="en-US" smtClean="0"/>
              <a:t>Fund with equity</a:t>
            </a:r>
          </a:p>
        </p:txBody>
      </p:sp>
      <p:sp>
        <p:nvSpPr>
          <p:cNvPr id="2" name="Rectangle 3"/>
          <p:cNvSpPr>
            <a:spLocks noGrp="1" noChangeArrowheads="1"/>
          </p:cNvSpPr>
          <p:nvPr>
            <p:ph sz="quarter" idx="1"/>
          </p:nvPr>
        </p:nvSpPr>
        <p:spPr/>
        <p:txBody>
          <a:bodyPr/>
          <a:lstStyle/>
          <a:p>
            <a:pPr eaLnBrk="1" hangingPunct="1"/>
            <a:endParaRPr lang="en-US" smtClean="0"/>
          </a:p>
          <a:p>
            <a:pPr eaLnBrk="1" hangingPunct="1"/>
            <a:endParaRPr lang="en-US" smtClean="0"/>
          </a:p>
        </p:txBody>
      </p:sp>
      <p:graphicFrame>
        <p:nvGraphicFramePr>
          <p:cNvPr id="14338" name="Object 2"/>
          <p:cNvGraphicFramePr>
            <a:graphicFrameLocks noChangeAspect="1"/>
          </p:cNvGraphicFramePr>
          <p:nvPr/>
        </p:nvGraphicFramePr>
        <p:xfrm>
          <a:off x="768350" y="1146175"/>
          <a:ext cx="7461250" cy="5473700"/>
        </p:xfrm>
        <a:graphic>
          <a:graphicData uri="http://schemas.openxmlformats.org/presentationml/2006/ole">
            <p:oleObj spid="_x0000_s14338" name="Document" r:id="rId4" imgW="4234016" imgH="3278542" progId="Word.Document.8">
              <p:embed/>
            </p:oleObj>
          </a:graphicData>
        </a:graphic>
      </p:graphicFrame>
      <p:sp>
        <p:nvSpPr>
          <p:cNvPr id="5" name="Slide Number Placeholder 4"/>
          <p:cNvSpPr>
            <a:spLocks noGrp="1"/>
          </p:cNvSpPr>
          <p:nvPr>
            <p:ph type="sldNum" sz="quarter" idx="12"/>
          </p:nvPr>
        </p:nvSpPr>
        <p:spPr/>
        <p:txBody>
          <a:bodyPr/>
          <a:lstStyle/>
          <a:p>
            <a:pPr>
              <a:defRPr/>
            </a:pPr>
            <a:fld id="{13DFF5AD-B65D-4D43-9AF7-FFAFE72B4358}" type="slidenum">
              <a:rPr lang="en-US"/>
              <a:pPr>
                <a:defRPr/>
              </a:pPr>
              <a:t>22</a:t>
            </a:fld>
            <a:endParaRPr lang="en-US"/>
          </a:p>
        </p:txBody>
      </p:sp>
      <p:sp>
        <p:nvSpPr>
          <p:cNvPr id="14342"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5"/>
          <p:cNvSpPr>
            <a:spLocks noGrp="1" noChangeArrowheads="1"/>
          </p:cNvSpPr>
          <p:nvPr>
            <p:ph type="title"/>
          </p:nvPr>
        </p:nvSpPr>
        <p:spPr>
          <a:xfrm>
            <a:off x="228600" y="228600"/>
            <a:ext cx="8763000" cy="685800"/>
          </a:xfrm>
        </p:spPr>
        <p:txBody>
          <a:bodyPr>
            <a:normAutofit fontScale="90000"/>
          </a:bodyPr>
          <a:lstStyle/>
          <a:p>
            <a:pPr eaLnBrk="1" fontAlgn="auto" hangingPunct="1">
              <a:spcAft>
                <a:spcPts val="0"/>
              </a:spcAft>
              <a:defRPr/>
            </a:pPr>
            <a:r>
              <a:rPr lang="en-US" sz="4400" smtClean="0"/>
              <a:t>Definition of Adverse Selection</a:t>
            </a:r>
          </a:p>
        </p:txBody>
      </p:sp>
      <p:sp>
        <p:nvSpPr>
          <p:cNvPr id="128002" name="Rectangle 3"/>
          <p:cNvSpPr>
            <a:spLocks noGrp="1" noChangeArrowheads="1"/>
          </p:cNvSpPr>
          <p:nvPr>
            <p:ph sz="quarter" idx="1"/>
          </p:nvPr>
        </p:nvSpPr>
        <p:spPr>
          <a:xfrm>
            <a:off x="304800" y="1219200"/>
            <a:ext cx="8534400" cy="4876800"/>
          </a:xfrm>
        </p:spPr>
        <p:txBody>
          <a:bodyPr/>
          <a:lstStyle/>
          <a:p>
            <a:pPr marL="666750" indent="-609600" eaLnBrk="1" hangingPunct="1">
              <a:buFont typeface="Wingdings" pitchFamily="2" charset="2"/>
              <a:buChar char="§"/>
            </a:pPr>
            <a:r>
              <a:rPr lang="en-US" sz="4000" smtClean="0">
                <a:cs typeface="Times New Roman" pitchFamily="18" charset="0"/>
              </a:rPr>
              <a:t>Adverse selection is a “Hidden Information” problem</a:t>
            </a:r>
          </a:p>
          <a:p>
            <a:pPr marL="1073150" lvl="1" indent="-558800" eaLnBrk="1" hangingPunct="1">
              <a:buFont typeface="Wingdings" pitchFamily="2" charset="2"/>
              <a:buChar char="§"/>
            </a:pPr>
            <a:r>
              <a:rPr lang="en-US" sz="3000" smtClean="0"/>
              <a:t>If there is an informational asymmetry, such that one party to a contract has better information than the other, then the informed party may be inclined to take advantage of the uninformed party.</a:t>
            </a:r>
          </a:p>
          <a:p>
            <a:pPr marL="1073150" lvl="1" indent="-558800" eaLnBrk="1" hangingPunct="1">
              <a:buFont typeface="Wingdings" pitchFamily="2" charset="2"/>
              <a:buChar char="§"/>
            </a:pPr>
            <a:r>
              <a:rPr lang="en-US" sz="3000" smtClean="0"/>
              <a:t>Adverse selection refers to the </a:t>
            </a:r>
            <a:r>
              <a:rPr lang="en-US" sz="3000" i="1" smtClean="0"/>
              <a:t>risk</a:t>
            </a:r>
            <a:r>
              <a:rPr lang="en-US" sz="3000" smtClean="0"/>
              <a:t> that this will occur.</a:t>
            </a:r>
          </a:p>
        </p:txBody>
      </p:sp>
      <p:sp>
        <p:nvSpPr>
          <p:cNvPr id="4" name="Slide Number Placeholder 3"/>
          <p:cNvSpPr>
            <a:spLocks noGrp="1"/>
          </p:cNvSpPr>
          <p:nvPr>
            <p:ph type="sldNum" sz="quarter" idx="12"/>
          </p:nvPr>
        </p:nvSpPr>
        <p:spPr/>
        <p:txBody>
          <a:bodyPr/>
          <a:lstStyle/>
          <a:p>
            <a:pPr>
              <a:defRPr/>
            </a:pPr>
            <a:fld id="{61DF27B9-F69F-4C1B-8D0D-72657F1F3DB0}" type="slidenum">
              <a:rPr lang="en-US"/>
              <a:pPr>
                <a:defRPr/>
              </a:pPr>
              <a:t>23</a:t>
            </a:fld>
            <a:endParaRPr lang="en-US"/>
          </a:p>
        </p:txBody>
      </p:sp>
      <p:sp>
        <p:nvSpPr>
          <p:cNvPr id="128004"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a:xfrm>
            <a:off x="914400" y="274638"/>
            <a:ext cx="7772400" cy="715962"/>
          </a:xfrm>
        </p:spPr>
        <p:txBody>
          <a:bodyPr/>
          <a:lstStyle/>
          <a:p>
            <a:pPr eaLnBrk="1" hangingPunct="1"/>
            <a:r>
              <a:rPr lang="en-US" sz="4400" smtClean="0">
                <a:cs typeface="Times New Roman" pitchFamily="18" charset="0"/>
              </a:rPr>
              <a:t>Examples of adverse selection</a:t>
            </a:r>
          </a:p>
        </p:txBody>
      </p:sp>
      <p:sp>
        <p:nvSpPr>
          <p:cNvPr id="130050" name="Rectangle 3"/>
          <p:cNvSpPr>
            <a:spLocks noGrp="1" noChangeArrowheads="1"/>
          </p:cNvSpPr>
          <p:nvPr>
            <p:ph sz="quarter" idx="1"/>
          </p:nvPr>
        </p:nvSpPr>
        <p:spPr>
          <a:xfrm>
            <a:off x="609600" y="1219200"/>
            <a:ext cx="8001000" cy="5029200"/>
          </a:xfrm>
        </p:spPr>
        <p:txBody>
          <a:bodyPr/>
          <a:lstStyle/>
          <a:p>
            <a:pPr eaLnBrk="1" hangingPunct="1"/>
            <a:r>
              <a:rPr lang="en-US" sz="3200" smtClean="0"/>
              <a:t>The seller of a used car has more information about the car than the potential buyers.</a:t>
            </a:r>
            <a:endParaRPr lang="en-US" smtClean="0"/>
          </a:p>
          <a:p>
            <a:pPr eaLnBrk="1" hangingPunct="1"/>
            <a:r>
              <a:rPr lang="en-US" sz="3200" smtClean="0"/>
              <a:t>Insurers know less about the true risk characteristics of their policyholders than the policyholders themselves.</a:t>
            </a:r>
          </a:p>
          <a:p>
            <a:pPr eaLnBrk="1" hangingPunct="1"/>
            <a:r>
              <a:rPr lang="en-US" sz="3200" smtClean="0"/>
              <a:t>When a firm hires a worker, it knows less than the worker does about his abilities.</a:t>
            </a:r>
          </a:p>
          <a:p>
            <a:pPr eaLnBrk="1" hangingPunct="1"/>
            <a:r>
              <a:rPr lang="en-US" sz="3200" smtClean="0"/>
              <a:t>The manufacturer of a product knows more about product failure rates than the consumer.</a:t>
            </a:r>
          </a:p>
        </p:txBody>
      </p:sp>
      <p:sp>
        <p:nvSpPr>
          <p:cNvPr id="4" name="Slide Number Placeholder 3"/>
          <p:cNvSpPr>
            <a:spLocks noGrp="1"/>
          </p:cNvSpPr>
          <p:nvPr>
            <p:ph type="sldNum" sz="quarter" idx="12"/>
          </p:nvPr>
        </p:nvSpPr>
        <p:spPr/>
        <p:txBody>
          <a:bodyPr/>
          <a:lstStyle/>
          <a:p>
            <a:pPr>
              <a:defRPr/>
            </a:pPr>
            <a:fld id="{8C55AEA0-F51D-4C83-B4C8-F526E9AC114A}" type="slidenum">
              <a:rPr lang="en-US"/>
              <a:pPr>
                <a:defRPr/>
              </a:pPr>
              <a:t>24</a:t>
            </a:fld>
            <a:endParaRPr lang="en-US"/>
          </a:p>
        </p:txBody>
      </p:sp>
      <p:sp>
        <p:nvSpPr>
          <p:cNvPr id="130052"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a:xfrm>
            <a:off x="0" y="228600"/>
            <a:ext cx="9144000" cy="685800"/>
          </a:xfrm>
        </p:spPr>
        <p:txBody>
          <a:bodyPr/>
          <a:lstStyle/>
          <a:p>
            <a:pPr algn="ctr" eaLnBrk="1" hangingPunct="1"/>
            <a:r>
              <a:rPr lang="en-US" sz="3600" b="1" smtClean="0"/>
              <a:t>Strategies for mitigating adverse selection</a:t>
            </a:r>
          </a:p>
        </p:txBody>
      </p:sp>
      <p:sp>
        <p:nvSpPr>
          <p:cNvPr id="132098" name="Rectangle 3"/>
          <p:cNvSpPr>
            <a:spLocks noGrp="1" noChangeArrowheads="1"/>
          </p:cNvSpPr>
          <p:nvPr>
            <p:ph sz="quarter" idx="1"/>
          </p:nvPr>
        </p:nvSpPr>
        <p:spPr/>
        <p:txBody>
          <a:bodyPr/>
          <a:lstStyle/>
          <a:p>
            <a:pPr eaLnBrk="1" hangingPunct="1"/>
            <a:r>
              <a:rPr lang="en-US" sz="4000" smtClean="0"/>
              <a:t>Risk Classification </a:t>
            </a:r>
          </a:p>
          <a:p>
            <a:pPr eaLnBrk="1" hangingPunct="1"/>
            <a:r>
              <a:rPr lang="en-US" sz="4000" smtClean="0"/>
              <a:t>Signaling</a:t>
            </a:r>
          </a:p>
          <a:p>
            <a:pPr eaLnBrk="1" hangingPunct="1"/>
            <a:r>
              <a:rPr lang="en-US" sz="4000" smtClean="0"/>
              <a:t>Resolving adverse selection through self-selection (contract design innovations)</a:t>
            </a:r>
          </a:p>
        </p:txBody>
      </p:sp>
      <p:sp>
        <p:nvSpPr>
          <p:cNvPr id="4" name="Slide Number Placeholder 3"/>
          <p:cNvSpPr>
            <a:spLocks noGrp="1"/>
          </p:cNvSpPr>
          <p:nvPr>
            <p:ph type="sldNum" sz="quarter" idx="12"/>
          </p:nvPr>
        </p:nvSpPr>
        <p:spPr/>
        <p:txBody>
          <a:bodyPr/>
          <a:lstStyle/>
          <a:p>
            <a:pPr>
              <a:defRPr/>
            </a:pPr>
            <a:fld id="{C4082D05-64B0-41E0-B5D8-855BBC6E00A0}" type="slidenum">
              <a:rPr lang="en-US"/>
              <a:pPr>
                <a:defRPr/>
              </a:pPr>
              <a:t>25</a:t>
            </a:fld>
            <a:endParaRPr lang="en-US"/>
          </a:p>
        </p:txBody>
      </p:sp>
      <p:sp>
        <p:nvSpPr>
          <p:cNvPr id="132100"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a:xfrm>
            <a:off x="914400" y="274638"/>
            <a:ext cx="7772400" cy="715962"/>
          </a:xfrm>
        </p:spPr>
        <p:txBody>
          <a:bodyPr/>
          <a:lstStyle/>
          <a:p>
            <a:pPr eaLnBrk="1" hangingPunct="1"/>
            <a:r>
              <a:rPr lang="en-US" sz="4400" smtClean="0"/>
              <a:t>Adverse Selection in Insurance</a:t>
            </a:r>
          </a:p>
        </p:txBody>
      </p:sp>
      <p:sp>
        <p:nvSpPr>
          <p:cNvPr id="134146" name="Rectangle 3"/>
          <p:cNvSpPr>
            <a:spLocks noGrp="1" noChangeArrowheads="1"/>
          </p:cNvSpPr>
          <p:nvPr>
            <p:ph sz="quarter" idx="1"/>
          </p:nvPr>
        </p:nvSpPr>
        <p:spPr>
          <a:xfrm>
            <a:off x="457200" y="1143000"/>
            <a:ext cx="8458200" cy="5105400"/>
          </a:xfrm>
        </p:spPr>
        <p:txBody>
          <a:bodyPr/>
          <a:lstStyle/>
          <a:p>
            <a:pPr eaLnBrk="1" hangingPunct="1">
              <a:lnSpc>
                <a:spcPct val="90000"/>
              </a:lnSpc>
            </a:pPr>
            <a:r>
              <a:rPr lang="en-US" sz="2400" smtClean="0"/>
              <a:t>To see how adverse selection can arise in insurance markets, consider the case of automobile insurance.  </a:t>
            </a:r>
          </a:p>
          <a:p>
            <a:pPr eaLnBrk="1" hangingPunct="1">
              <a:lnSpc>
                <a:spcPct val="90000"/>
              </a:lnSpc>
            </a:pPr>
            <a:r>
              <a:rPr lang="en-US" sz="2400" smtClean="0"/>
              <a:t>Assume there are only two states of the world (loss and no loss), and drivers can be grouped into two risk classes: those with a high accident probability (</a:t>
            </a:r>
            <a:r>
              <a:rPr lang="en-US" sz="2400" i="1" smtClean="0"/>
              <a:t>p</a:t>
            </a:r>
            <a:r>
              <a:rPr lang="en-US" sz="2400" i="1" baseline="-25000" smtClean="0"/>
              <a:t>H</a:t>
            </a:r>
            <a:r>
              <a:rPr lang="en-US" sz="2400" smtClean="0"/>
              <a:t> = 75%), and those with a low accident probability (</a:t>
            </a:r>
            <a:r>
              <a:rPr lang="en-US" sz="2400" i="1" smtClean="0"/>
              <a:t>p</a:t>
            </a:r>
            <a:r>
              <a:rPr lang="en-US" sz="2400" i="1" baseline="-25000" smtClean="0"/>
              <a:t>L</a:t>
            </a:r>
            <a:r>
              <a:rPr lang="en-US" sz="2400" smtClean="0"/>
              <a:t> = 25%).  Suppose also that we can correctly identify the low and high risk drivers. </a:t>
            </a:r>
          </a:p>
          <a:p>
            <a:pPr eaLnBrk="1" hangingPunct="1">
              <a:lnSpc>
                <a:spcPct val="90000"/>
              </a:lnSpc>
            </a:pPr>
            <a:r>
              <a:rPr lang="en-US" sz="2400" smtClean="0"/>
              <a:t>Except for accident risk, drivers are identical in all respects; i.e., </a:t>
            </a:r>
            <a:r>
              <a:rPr lang="en-US" sz="2400" i="1" smtClean="0"/>
              <a:t>W</a:t>
            </a:r>
            <a:r>
              <a:rPr lang="en-US" sz="2400" baseline="-25000" smtClean="0"/>
              <a:t>0</a:t>
            </a:r>
            <a:r>
              <a:rPr lang="en-US" sz="2400" smtClean="0"/>
              <a:t> = $125 and </a:t>
            </a:r>
            <a:r>
              <a:rPr lang="en-US" sz="2400" i="1" smtClean="0"/>
              <a:t>L </a:t>
            </a:r>
            <a:r>
              <a:rPr lang="en-US" sz="2400" smtClean="0"/>
              <a:t>= $100.  Thus if there are no transactions costs, </a:t>
            </a:r>
          </a:p>
          <a:p>
            <a:pPr algn="ctr" eaLnBrk="1" hangingPunct="1">
              <a:lnSpc>
                <a:spcPct val="90000"/>
              </a:lnSpc>
              <a:buFontTx/>
              <a:buNone/>
            </a:pPr>
            <a:r>
              <a:rPr lang="en-US" sz="2400" i="1" smtClean="0"/>
              <a:t>E</a:t>
            </a:r>
            <a:r>
              <a:rPr lang="en-US" sz="2400" smtClean="0"/>
              <a:t>(</a:t>
            </a:r>
            <a:r>
              <a:rPr lang="en-US" sz="2400" i="1" smtClean="0"/>
              <a:t>W</a:t>
            </a:r>
            <a:r>
              <a:rPr lang="en-US" sz="2400" i="1" baseline="-25000" smtClean="0"/>
              <a:t>L</a:t>
            </a:r>
            <a:r>
              <a:rPr lang="en-US" sz="2400" smtClean="0"/>
              <a:t>) = </a:t>
            </a:r>
            <a:r>
              <a:rPr lang="en-US" sz="2400" i="1" smtClean="0"/>
              <a:t>W</a:t>
            </a:r>
            <a:r>
              <a:rPr lang="en-US" sz="2400" baseline="-25000" smtClean="0"/>
              <a:t>0</a:t>
            </a:r>
            <a:r>
              <a:rPr lang="en-US" sz="2400" smtClean="0"/>
              <a:t>-</a:t>
            </a:r>
            <a:r>
              <a:rPr lang="en-US" sz="2400" i="1" smtClean="0"/>
              <a:t>E</a:t>
            </a:r>
            <a:r>
              <a:rPr lang="en-US" sz="2400" smtClean="0"/>
              <a:t>(</a:t>
            </a:r>
            <a:r>
              <a:rPr lang="en-US" sz="2400" i="1" smtClean="0"/>
              <a:t>L</a:t>
            </a:r>
            <a:r>
              <a:rPr lang="en-US" sz="2400" i="1" baseline="-25000" smtClean="0"/>
              <a:t>L</a:t>
            </a:r>
            <a:r>
              <a:rPr lang="en-US" sz="2400" smtClean="0"/>
              <a:t>) = $125-.25($100) = $100 for low risk drivers, and </a:t>
            </a:r>
          </a:p>
          <a:p>
            <a:pPr algn="ctr" eaLnBrk="1" hangingPunct="1">
              <a:lnSpc>
                <a:spcPct val="90000"/>
              </a:lnSpc>
              <a:buFontTx/>
              <a:buNone/>
            </a:pPr>
            <a:r>
              <a:rPr lang="en-US" sz="2400" i="1" smtClean="0"/>
              <a:t>E</a:t>
            </a:r>
            <a:r>
              <a:rPr lang="en-US" sz="2400" smtClean="0"/>
              <a:t>(</a:t>
            </a:r>
            <a:r>
              <a:rPr lang="en-US" sz="2400" i="1" smtClean="0"/>
              <a:t>W</a:t>
            </a:r>
            <a:r>
              <a:rPr lang="en-US" sz="2400" i="1" baseline="-25000" smtClean="0"/>
              <a:t>H</a:t>
            </a:r>
            <a:r>
              <a:rPr lang="en-US" sz="2400" smtClean="0"/>
              <a:t>) = </a:t>
            </a:r>
            <a:r>
              <a:rPr lang="en-US" sz="2400" i="1" smtClean="0"/>
              <a:t>W</a:t>
            </a:r>
            <a:r>
              <a:rPr lang="en-US" sz="2400" baseline="-25000" smtClean="0"/>
              <a:t>0 </a:t>
            </a:r>
            <a:r>
              <a:rPr lang="en-US" sz="2400" smtClean="0"/>
              <a:t>-</a:t>
            </a:r>
            <a:r>
              <a:rPr lang="en-US" sz="2400" i="1" smtClean="0"/>
              <a:t>E</a:t>
            </a:r>
            <a:r>
              <a:rPr lang="en-US" sz="2400" smtClean="0"/>
              <a:t>(</a:t>
            </a:r>
            <a:r>
              <a:rPr lang="en-US" sz="2400" i="1" smtClean="0"/>
              <a:t>L</a:t>
            </a:r>
            <a:r>
              <a:rPr lang="en-US" sz="2400" i="1" baseline="-25000" smtClean="0"/>
              <a:t>H</a:t>
            </a:r>
            <a:r>
              <a:rPr lang="en-US" sz="2400" smtClean="0"/>
              <a:t>) = $125-.75($100) = $50 for high risk drivers. </a:t>
            </a:r>
          </a:p>
          <a:p>
            <a:pPr eaLnBrk="1" hangingPunct="1">
              <a:lnSpc>
                <a:spcPct val="90000"/>
              </a:lnSpc>
            </a:pPr>
            <a:r>
              <a:rPr lang="en-US" sz="2400" smtClean="0"/>
              <a:t>With premiums set at the expected value of loss for each insured ($25 for low risk drivers and $75 for high risk drivers), the Bernoulli principle implies that each would fully insure. </a:t>
            </a:r>
          </a:p>
        </p:txBody>
      </p:sp>
      <p:sp>
        <p:nvSpPr>
          <p:cNvPr id="4" name="Slide Number Placeholder 3"/>
          <p:cNvSpPr>
            <a:spLocks noGrp="1"/>
          </p:cNvSpPr>
          <p:nvPr>
            <p:ph type="sldNum" sz="quarter" idx="12"/>
          </p:nvPr>
        </p:nvSpPr>
        <p:spPr/>
        <p:txBody>
          <a:bodyPr/>
          <a:lstStyle/>
          <a:p>
            <a:pPr>
              <a:defRPr/>
            </a:pPr>
            <a:fld id="{9B3D4EF6-C545-4BBB-8DF1-40DB0FA1CD71}" type="slidenum">
              <a:rPr lang="en-US"/>
              <a:pPr>
                <a:defRPr/>
              </a:pPr>
              <a:t>26</a:t>
            </a:fld>
            <a:endParaRPr lang="en-US"/>
          </a:p>
        </p:txBody>
      </p:sp>
      <p:sp>
        <p:nvSpPr>
          <p:cNvPr id="134148"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3"/>
          <p:cNvSpPr>
            <a:spLocks noGrp="1" noChangeArrowheads="1"/>
          </p:cNvSpPr>
          <p:nvPr>
            <p:ph sz="quarter" idx="1"/>
          </p:nvPr>
        </p:nvSpPr>
        <p:spPr>
          <a:xfrm>
            <a:off x="381000" y="1143000"/>
            <a:ext cx="8458200" cy="4876800"/>
          </a:xfrm>
        </p:spPr>
        <p:txBody>
          <a:bodyPr/>
          <a:lstStyle/>
          <a:p>
            <a:pPr eaLnBrk="1" hangingPunct="1"/>
            <a:r>
              <a:rPr lang="en-US" smtClean="0"/>
              <a:t>Suppose that we cannot identify the low and high risk drivers.  However, we do know that there are equal numbers of low and high risk drivers.  What to do?</a:t>
            </a:r>
          </a:p>
          <a:p>
            <a:pPr lvl="1" eaLnBrk="1" hangingPunct="1"/>
            <a:r>
              <a:rPr lang="en-US" sz="2800" smtClean="0"/>
              <a:t>One possibility - Charge an average premium of $50.  What's wrong with this strategy?</a:t>
            </a:r>
          </a:p>
          <a:p>
            <a:pPr lvl="2" eaLnBrk="1" hangingPunct="1"/>
            <a:r>
              <a:rPr lang="en-US" sz="2600" smtClean="0"/>
              <a:t>High risk drivers now receive even more utility from insuring.  However, low risk drivers cancel their policies because the expected utility of being uninsured is higher than the expected utility of being insured. </a:t>
            </a:r>
          </a:p>
          <a:p>
            <a:pPr lvl="2" eaLnBrk="1" hangingPunct="1"/>
            <a:r>
              <a:rPr lang="en-US" sz="2600" smtClean="0"/>
              <a:t>Consequently, the insurer is stuck with a portfolio of high-risk drivers and an inadequate premium.</a:t>
            </a:r>
            <a:endParaRPr lang="en-US" smtClean="0"/>
          </a:p>
        </p:txBody>
      </p:sp>
      <p:sp>
        <p:nvSpPr>
          <p:cNvPr id="4" name="Slide Number Placeholder 3"/>
          <p:cNvSpPr>
            <a:spLocks noGrp="1"/>
          </p:cNvSpPr>
          <p:nvPr>
            <p:ph type="sldNum" sz="quarter" idx="12"/>
          </p:nvPr>
        </p:nvSpPr>
        <p:spPr/>
        <p:txBody>
          <a:bodyPr/>
          <a:lstStyle/>
          <a:p>
            <a:pPr>
              <a:defRPr/>
            </a:pPr>
            <a:fld id="{6565DEF0-5743-44B7-B713-F59348BF7387}" type="slidenum">
              <a:rPr lang="en-US"/>
              <a:pPr>
                <a:defRPr/>
              </a:pPr>
              <a:t>27</a:t>
            </a:fld>
            <a:endParaRPr lang="en-US"/>
          </a:p>
        </p:txBody>
      </p:sp>
      <p:sp>
        <p:nvSpPr>
          <p:cNvPr id="136195"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136196" name="Rectangle 2"/>
          <p:cNvSpPr>
            <a:spLocks noGrp="1" noChangeArrowheads="1"/>
          </p:cNvSpPr>
          <p:nvPr>
            <p:ph type="title"/>
          </p:nvPr>
        </p:nvSpPr>
        <p:spPr>
          <a:xfrm>
            <a:off x="914400" y="274638"/>
            <a:ext cx="7772400" cy="715962"/>
          </a:xfrm>
        </p:spPr>
        <p:txBody>
          <a:bodyPr/>
          <a:lstStyle/>
          <a:p>
            <a:pPr eaLnBrk="1" hangingPunct="1"/>
            <a:r>
              <a:rPr lang="en-US" sz="4400" smtClean="0"/>
              <a:t>Adverse Selection in Insurance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1" name="Picture 3" descr="aFig. 18.1 6E.jpg"/>
          <p:cNvPicPr>
            <a:picLocks noChangeAspect="1"/>
          </p:cNvPicPr>
          <p:nvPr/>
        </p:nvPicPr>
        <p:blipFill>
          <a:blip r:embed="rId3" cstate="print"/>
          <a:srcRect/>
          <a:stretch>
            <a:fillRect/>
          </a:stretch>
        </p:blipFill>
        <p:spPr bwMode="auto">
          <a:xfrm>
            <a:off x="1219200" y="990600"/>
            <a:ext cx="6508750" cy="5332413"/>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4228700F-849A-4D44-A191-517A380C2F75}" type="slidenum">
              <a:rPr lang="en-US"/>
              <a:pPr>
                <a:defRPr/>
              </a:pPr>
              <a:t>28</a:t>
            </a:fld>
            <a:endParaRPr lang="en-US"/>
          </a:p>
        </p:txBody>
      </p:sp>
      <p:sp>
        <p:nvSpPr>
          <p:cNvPr id="138243"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138244" name="Rectangle 2"/>
          <p:cNvSpPr>
            <a:spLocks noGrp="1" noChangeArrowheads="1"/>
          </p:cNvSpPr>
          <p:nvPr>
            <p:ph type="title"/>
          </p:nvPr>
        </p:nvSpPr>
        <p:spPr>
          <a:xfrm>
            <a:off x="914400" y="274638"/>
            <a:ext cx="7772400" cy="715962"/>
          </a:xfrm>
        </p:spPr>
        <p:txBody>
          <a:bodyPr/>
          <a:lstStyle/>
          <a:p>
            <a:pPr eaLnBrk="1" hangingPunct="1"/>
            <a:r>
              <a:rPr lang="en-US" sz="4400" smtClean="0"/>
              <a:t>Adverse Selection in Insurance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title"/>
          </p:nvPr>
        </p:nvSpPr>
        <p:spPr>
          <a:xfrm>
            <a:off x="0" y="152400"/>
            <a:ext cx="9144000" cy="685800"/>
          </a:xfrm>
        </p:spPr>
        <p:txBody>
          <a:bodyPr>
            <a:normAutofit fontScale="90000"/>
          </a:bodyPr>
          <a:lstStyle/>
          <a:p>
            <a:pPr algn="ctr" eaLnBrk="1" fontAlgn="auto" hangingPunct="1">
              <a:spcAft>
                <a:spcPts val="0"/>
              </a:spcAft>
              <a:defRPr/>
            </a:pPr>
            <a:r>
              <a:rPr lang="en-US" sz="3600" dirty="0" smtClean="0"/>
              <a:t>Resolving adverse selection through self-selection</a:t>
            </a:r>
            <a:endParaRPr lang="en-US" sz="3800" dirty="0" smtClean="0"/>
          </a:p>
        </p:txBody>
      </p:sp>
      <p:pic>
        <p:nvPicPr>
          <p:cNvPr id="140290" name="Picture 6"/>
          <p:cNvPicPr>
            <a:picLocks noChangeAspect="1" noChangeArrowheads="1"/>
          </p:cNvPicPr>
          <p:nvPr/>
        </p:nvPicPr>
        <p:blipFill>
          <a:blip r:embed="rId3" cstate="print"/>
          <a:srcRect/>
          <a:stretch>
            <a:fillRect/>
          </a:stretch>
        </p:blipFill>
        <p:spPr bwMode="auto">
          <a:xfrm>
            <a:off x="685800" y="762000"/>
            <a:ext cx="7772400" cy="59055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A5CC4AD3-CA0F-4636-A5E7-95E4BD269C5C}" type="slidenum">
              <a:rPr lang="en-US"/>
              <a:pPr>
                <a:defRPr/>
              </a:pPr>
              <a:t>29</a:t>
            </a:fld>
            <a:endParaRPr lang="en-US"/>
          </a:p>
        </p:txBody>
      </p:sp>
      <p:sp>
        <p:nvSpPr>
          <p:cNvPr id="140292"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274638"/>
            <a:ext cx="9144000" cy="868362"/>
          </a:xfrm>
        </p:spPr>
        <p:txBody>
          <a:bodyPr/>
          <a:lstStyle/>
          <a:p>
            <a:pPr algn="ctr" eaLnBrk="1" hangingPunct="1"/>
            <a:r>
              <a:rPr lang="en-US" smtClean="0"/>
              <a:t>Examples of principal-agent relationships</a:t>
            </a:r>
          </a:p>
        </p:txBody>
      </p:sp>
      <p:sp>
        <p:nvSpPr>
          <p:cNvPr id="20482" name="Content Placeholder 2"/>
          <p:cNvSpPr>
            <a:spLocks noGrp="1"/>
          </p:cNvSpPr>
          <p:nvPr>
            <p:ph sz="quarter" idx="1"/>
          </p:nvPr>
        </p:nvSpPr>
        <p:spPr/>
        <p:txBody>
          <a:bodyPr/>
          <a:lstStyle/>
          <a:p>
            <a:pPr eaLnBrk="1" hangingPunct="1"/>
            <a:r>
              <a:rPr lang="en-US" sz="3200" smtClean="0"/>
              <a:t>In corporate governance, the owner-manager relationship.</a:t>
            </a:r>
          </a:p>
          <a:p>
            <a:pPr eaLnBrk="1" hangingPunct="1"/>
            <a:r>
              <a:rPr lang="en-US" sz="3200" smtClean="0"/>
              <a:t>In corporate finance, the creditor-owner relationship.</a:t>
            </a:r>
          </a:p>
          <a:p>
            <a:pPr eaLnBrk="1" hangingPunct="1"/>
            <a:r>
              <a:rPr lang="en-US" sz="3200" smtClean="0"/>
              <a:t>In insurance, the insurer-policyholder relationship.</a:t>
            </a:r>
          </a:p>
          <a:p>
            <a:pPr eaLnBrk="1" hangingPunct="1"/>
            <a:r>
              <a:rPr lang="en-US" sz="3200" smtClean="0"/>
              <a:t>In civil litigation, the client-lawyer relationship.</a:t>
            </a:r>
          </a:p>
          <a:p>
            <a:pPr eaLnBrk="1" hangingPunct="1"/>
            <a:r>
              <a:rPr lang="en-US" sz="3200" smtClean="0"/>
              <a:t>In a broader "stakeholder" context, the society-firm relationship.</a:t>
            </a:r>
          </a:p>
        </p:txBody>
      </p:sp>
      <p:sp>
        <p:nvSpPr>
          <p:cNvPr id="20483"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5" name="Slide Number Placeholder 4"/>
          <p:cNvSpPr>
            <a:spLocks noGrp="1"/>
          </p:cNvSpPr>
          <p:nvPr>
            <p:ph type="sldNum" sz="quarter" idx="12"/>
          </p:nvPr>
        </p:nvSpPr>
        <p:spPr/>
        <p:txBody>
          <a:bodyPr/>
          <a:lstStyle/>
          <a:p>
            <a:pPr>
              <a:defRPr/>
            </a:pPr>
            <a:fld id="{09322C11-A191-461C-BDB4-0F4312E33486}"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52400" y="228600"/>
            <a:ext cx="8763000" cy="685800"/>
          </a:xfrm>
        </p:spPr>
        <p:txBody>
          <a:bodyPr>
            <a:normAutofit fontScale="90000"/>
          </a:bodyPr>
          <a:lstStyle/>
          <a:p>
            <a:pPr algn="ctr" eaLnBrk="1" fontAlgn="auto" hangingPunct="1">
              <a:spcAft>
                <a:spcPts val="0"/>
              </a:spcAft>
              <a:defRPr/>
            </a:pPr>
            <a:r>
              <a:rPr lang="en-US" dirty="0" smtClean="0"/>
              <a:t>Practical Implications of Rothschild-</a:t>
            </a:r>
            <a:r>
              <a:rPr lang="en-US" dirty="0" err="1" smtClean="0"/>
              <a:t>Stiglitz</a:t>
            </a:r>
            <a:endParaRPr lang="en-US" dirty="0" smtClean="0"/>
          </a:p>
        </p:txBody>
      </p:sp>
      <p:sp>
        <p:nvSpPr>
          <p:cNvPr id="55299" name="Rectangle 3"/>
          <p:cNvSpPr>
            <a:spLocks noGrp="1" noChangeArrowheads="1"/>
          </p:cNvSpPr>
          <p:nvPr>
            <p:ph sz="quarter" idx="1"/>
          </p:nvPr>
        </p:nvSpPr>
        <p:spPr>
          <a:xfrm>
            <a:off x="609600" y="1219200"/>
            <a:ext cx="8001000" cy="5181600"/>
          </a:xfrm>
        </p:spPr>
        <p:txBody>
          <a:bodyPr>
            <a:normAutofit lnSpcReduction="10000"/>
          </a:bodyPr>
          <a:lstStyle/>
          <a:p>
            <a:pPr marL="274320" indent="-274320" eaLnBrk="1" fontAlgn="auto" hangingPunct="1">
              <a:spcBef>
                <a:spcPts val="580"/>
              </a:spcBef>
              <a:spcAft>
                <a:spcPts val="0"/>
              </a:spcAft>
              <a:buFont typeface="Wingdings 2"/>
              <a:buChar char=""/>
              <a:defRPr/>
            </a:pPr>
            <a:r>
              <a:rPr lang="en-US" sz="3200" smtClean="0"/>
              <a:t>The Rothschild-Stiglitz “separating equilibrium” model shows that an insurer can mitigate adverse selection by limiting the set of contract choices offered to consumers.  </a:t>
            </a:r>
          </a:p>
          <a:p>
            <a:pPr marL="548640" lvl="1" eaLnBrk="1" fontAlgn="auto" hangingPunct="1">
              <a:spcBef>
                <a:spcPts val="370"/>
              </a:spcBef>
              <a:spcAft>
                <a:spcPts val="0"/>
              </a:spcAft>
              <a:buFont typeface="Wingdings 2"/>
              <a:buChar char=""/>
              <a:defRPr/>
            </a:pPr>
            <a:r>
              <a:rPr lang="en-US" sz="2800" smtClean="0"/>
              <a:t>In the “real world”, insurers anticipate that bad risks will select lower deductibles than good risks; consequently, insurers adjust low deductible insurance policy premiums to reflect the anticipated cost of adverse selection.</a:t>
            </a:r>
          </a:p>
          <a:p>
            <a:pPr marL="548640" lvl="1" eaLnBrk="1" fontAlgn="auto" hangingPunct="1">
              <a:spcBef>
                <a:spcPts val="370"/>
              </a:spcBef>
              <a:spcAft>
                <a:spcPts val="0"/>
              </a:spcAft>
              <a:buFont typeface="Wingdings 2"/>
              <a:buChar char=""/>
              <a:defRPr/>
            </a:pPr>
            <a:r>
              <a:rPr lang="en-US" sz="2800" smtClean="0"/>
              <a:t>Therefore, if you are a good risk, you ought to select high deductible insurance policies. </a:t>
            </a:r>
            <a:r>
              <a:rPr lang="en-US" sz="3200" smtClean="0"/>
              <a:t> </a:t>
            </a:r>
          </a:p>
        </p:txBody>
      </p:sp>
      <p:sp>
        <p:nvSpPr>
          <p:cNvPr id="4" name="Slide Number Placeholder 3"/>
          <p:cNvSpPr>
            <a:spLocks noGrp="1"/>
          </p:cNvSpPr>
          <p:nvPr>
            <p:ph type="sldNum" sz="quarter" idx="12"/>
          </p:nvPr>
        </p:nvSpPr>
        <p:spPr/>
        <p:txBody>
          <a:bodyPr/>
          <a:lstStyle/>
          <a:p>
            <a:pPr>
              <a:defRPr/>
            </a:pPr>
            <a:fld id="{E2585A2E-811C-46CC-88D2-A8C131A1240F}" type="slidenum">
              <a:rPr lang="en-US"/>
              <a:pPr>
                <a:defRPr/>
              </a:pPr>
              <a:t>30</a:t>
            </a:fld>
            <a:endParaRPr lang="en-US"/>
          </a:p>
        </p:txBody>
      </p:sp>
      <p:sp>
        <p:nvSpPr>
          <p:cNvPr id="142340"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p:nvPr>
        </p:nvSpPr>
        <p:spPr>
          <a:xfrm>
            <a:off x="533400" y="228600"/>
            <a:ext cx="8077200" cy="685800"/>
          </a:xfrm>
        </p:spPr>
        <p:txBody>
          <a:bodyPr/>
          <a:lstStyle/>
          <a:p>
            <a:pPr eaLnBrk="1" hangingPunct="1"/>
            <a:r>
              <a:rPr lang="en-US" smtClean="0"/>
              <a:t>Class Problem 15.1</a:t>
            </a:r>
          </a:p>
        </p:txBody>
      </p:sp>
      <p:sp>
        <p:nvSpPr>
          <p:cNvPr id="144386" name="Rectangle 3"/>
          <p:cNvSpPr>
            <a:spLocks noGrp="1" noChangeArrowheads="1"/>
          </p:cNvSpPr>
          <p:nvPr>
            <p:ph sz="quarter" idx="1"/>
          </p:nvPr>
        </p:nvSpPr>
        <p:spPr>
          <a:xfrm>
            <a:off x="533400" y="914400"/>
            <a:ext cx="8153400" cy="5562600"/>
          </a:xfrm>
        </p:spPr>
        <p:txBody>
          <a:bodyPr/>
          <a:lstStyle/>
          <a:p>
            <a:pPr eaLnBrk="1" hangingPunct="1">
              <a:lnSpc>
                <a:spcPct val="90000"/>
              </a:lnSpc>
            </a:pPr>
            <a:r>
              <a:rPr lang="en-US" sz="2400" smtClean="0"/>
              <a:t>Assume that consumers are identical in all respects expect for their loss probabilities; some are high risk, and others are low risk.  </a:t>
            </a:r>
          </a:p>
          <a:p>
            <a:pPr lvl="1" eaLnBrk="1" hangingPunct="1">
              <a:lnSpc>
                <a:spcPct val="90000"/>
              </a:lnSpc>
            </a:pPr>
            <a:r>
              <a:rPr lang="en-US" sz="2000" smtClean="0"/>
              <a:t>Members of the high-risk group have loss probability </a:t>
            </a:r>
            <a:r>
              <a:rPr lang="en-US" sz="2000" i="1" smtClean="0"/>
              <a:t>p</a:t>
            </a:r>
            <a:r>
              <a:rPr lang="en-US" sz="2000" i="1" baseline="-25000" smtClean="0"/>
              <a:t>H</a:t>
            </a:r>
            <a:r>
              <a:rPr lang="en-US" sz="2000" i="1" smtClean="0"/>
              <a:t> </a:t>
            </a:r>
            <a:r>
              <a:rPr lang="en-US" sz="2000" smtClean="0"/>
              <a:t>= 65%, whereas members of the low risk group have loss probability </a:t>
            </a:r>
            <a:r>
              <a:rPr lang="en-US" sz="2000" i="1" smtClean="0"/>
              <a:t>p</a:t>
            </a:r>
            <a:r>
              <a:rPr lang="en-US" sz="2000" i="1" baseline="-25000" smtClean="0"/>
              <a:t>L</a:t>
            </a:r>
            <a:r>
              <a:rPr lang="en-US" sz="2000" i="1" smtClean="0"/>
              <a:t> </a:t>
            </a:r>
            <a:r>
              <a:rPr lang="en-US" sz="2000" smtClean="0"/>
              <a:t>= 35%.</a:t>
            </a:r>
          </a:p>
          <a:p>
            <a:pPr eaLnBrk="1" hangingPunct="1">
              <a:lnSpc>
                <a:spcPct val="90000"/>
              </a:lnSpc>
            </a:pPr>
            <a:r>
              <a:rPr lang="en-US" sz="2400" smtClean="0"/>
              <a:t>Each consumer has initial wealth of $100 and utility </a:t>
            </a:r>
            <a:r>
              <a:rPr lang="en-US" sz="2400" i="1" smtClean="0"/>
              <a:t>U</a:t>
            </a:r>
            <a:r>
              <a:rPr lang="en-US" sz="2400" smtClean="0"/>
              <a:t>(</a:t>
            </a:r>
            <a:r>
              <a:rPr lang="en-US" sz="2400" i="1" smtClean="0"/>
              <a:t>W</a:t>
            </a:r>
            <a:r>
              <a:rPr lang="en-US" sz="2400" smtClean="0"/>
              <a:t>)=</a:t>
            </a:r>
            <a:r>
              <a:rPr lang="en-US" sz="2400" i="1" smtClean="0"/>
              <a:t>W</a:t>
            </a:r>
            <a:r>
              <a:rPr lang="en-US" sz="2400" baseline="30000" smtClean="0"/>
              <a:t>.5</a:t>
            </a:r>
            <a:r>
              <a:rPr lang="en-US" sz="2400" smtClean="0"/>
              <a:t>.</a:t>
            </a:r>
          </a:p>
          <a:p>
            <a:pPr eaLnBrk="1" hangingPunct="1">
              <a:lnSpc>
                <a:spcPct val="90000"/>
              </a:lnSpc>
            </a:pPr>
            <a:r>
              <a:rPr lang="en-US" sz="2400" smtClean="0"/>
              <a:t>There are only two possible states of the world, loss and no loss.  If a loss occurs, then consumers lose their initial wealth of $100.  </a:t>
            </a:r>
          </a:p>
          <a:p>
            <a:pPr eaLnBrk="1" hangingPunct="1">
              <a:lnSpc>
                <a:spcPct val="90000"/>
              </a:lnSpc>
            </a:pPr>
            <a:r>
              <a:rPr lang="en-US" sz="2400" smtClean="0"/>
              <a:t>Insurance contract offerings</a:t>
            </a:r>
          </a:p>
          <a:p>
            <a:pPr lvl="1" eaLnBrk="1" hangingPunct="1">
              <a:lnSpc>
                <a:spcPct val="90000"/>
              </a:lnSpc>
            </a:pPr>
            <a:r>
              <a:rPr lang="en-US" sz="2000" smtClean="0"/>
              <a:t>Policy A provides full coverage for a price of $65.</a:t>
            </a:r>
          </a:p>
          <a:p>
            <a:pPr lvl="1" eaLnBrk="1" hangingPunct="1">
              <a:lnSpc>
                <a:spcPct val="90000"/>
              </a:lnSpc>
            </a:pPr>
            <a:r>
              <a:rPr lang="en-US" sz="2000" smtClean="0"/>
              <a:t>Policy B provides full coverage for a price of $45.50.</a:t>
            </a:r>
          </a:p>
          <a:p>
            <a:pPr lvl="1" eaLnBrk="1" hangingPunct="1">
              <a:lnSpc>
                <a:spcPct val="90000"/>
              </a:lnSpc>
            </a:pPr>
            <a:r>
              <a:rPr lang="en-US" sz="2000" smtClean="0"/>
              <a:t>Policy C provides 60% coverage for a price of $39.</a:t>
            </a:r>
          </a:p>
          <a:p>
            <a:pPr lvl="1" eaLnBrk="1" hangingPunct="1">
              <a:lnSpc>
                <a:spcPct val="90000"/>
              </a:lnSpc>
            </a:pPr>
            <a:r>
              <a:rPr lang="en-US" sz="2000" smtClean="0"/>
              <a:t>Policy D provides 30% coverage for a price of $13.65.</a:t>
            </a:r>
          </a:p>
          <a:p>
            <a:pPr eaLnBrk="1" hangingPunct="1">
              <a:lnSpc>
                <a:spcPct val="90000"/>
              </a:lnSpc>
            </a:pPr>
            <a:r>
              <a:rPr lang="en-US" sz="2400" smtClean="0"/>
              <a:t>Which policy pair should you offer, assuming that you are interested in maximizing profit?</a:t>
            </a:r>
          </a:p>
        </p:txBody>
      </p:sp>
      <p:sp>
        <p:nvSpPr>
          <p:cNvPr id="4" name="Slide Number Placeholder 3"/>
          <p:cNvSpPr>
            <a:spLocks noGrp="1"/>
          </p:cNvSpPr>
          <p:nvPr>
            <p:ph type="sldNum" sz="quarter" idx="12"/>
          </p:nvPr>
        </p:nvSpPr>
        <p:spPr/>
        <p:txBody>
          <a:bodyPr/>
          <a:lstStyle/>
          <a:p>
            <a:pPr>
              <a:defRPr/>
            </a:pPr>
            <a:fld id="{77EB0B00-6A9B-41FF-B21D-988B60B79F15}" type="slidenum">
              <a:rPr lang="en-US"/>
              <a:pPr>
                <a:defRPr/>
              </a:pPr>
              <a:t>31</a:t>
            </a:fld>
            <a:endParaRPr lang="en-US"/>
          </a:p>
        </p:txBody>
      </p:sp>
      <p:sp>
        <p:nvSpPr>
          <p:cNvPr id="144388"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274638"/>
            <a:ext cx="9144000" cy="715962"/>
          </a:xfrm>
        </p:spPr>
        <p:txBody>
          <a:bodyPr>
            <a:normAutofit fontScale="90000"/>
          </a:bodyPr>
          <a:lstStyle/>
          <a:p>
            <a:pPr algn="ctr" eaLnBrk="1" fontAlgn="auto" hangingPunct="1">
              <a:spcAft>
                <a:spcPts val="0"/>
              </a:spcAft>
              <a:defRPr/>
            </a:pPr>
            <a:r>
              <a:rPr lang="en-US" dirty="0" smtClean="0"/>
              <a:t>Principal-Agent Problems and Moral Hazard</a:t>
            </a:r>
          </a:p>
        </p:txBody>
      </p:sp>
      <p:sp>
        <p:nvSpPr>
          <p:cNvPr id="22530" name="Rectangle 3"/>
          <p:cNvSpPr>
            <a:spLocks noGrp="1" noChangeArrowheads="1"/>
          </p:cNvSpPr>
          <p:nvPr>
            <p:ph sz="quarter" idx="1"/>
          </p:nvPr>
        </p:nvSpPr>
        <p:spPr>
          <a:xfrm>
            <a:off x="457200" y="1143000"/>
            <a:ext cx="8229600" cy="5181600"/>
          </a:xfrm>
        </p:spPr>
        <p:txBody>
          <a:bodyPr/>
          <a:lstStyle/>
          <a:p>
            <a:pPr eaLnBrk="1" hangingPunct="1">
              <a:lnSpc>
                <a:spcPct val="90000"/>
              </a:lnSpc>
            </a:pPr>
            <a:r>
              <a:rPr lang="en-US" sz="3600" smtClean="0"/>
              <a:t>General solution to principal-agent problems</a:t>
            </a:r>
          </a:p>
          <a:p>
            <a:pPr lvl="1" eaLnBrk="1" hangingPunct="1">
              <a:lnSpc>
                <a:spcPct val="90000"/>
              </a:lnSpc>
            </a:pPr>
            <a:r>
              <a:rPr lang="en-US" sz="3000" smtClean="0"/>
              <a:t>Design contracts so that they are </a:t>
            </a:r>
            <a:r>
              <a:rPr lang="en-US" sz="3000" smtClean="0">
                <a:solidFill>
                  <a:srgbClr val="FF0000"/>
                </a:solidFill>
              </a:rPr>
              <a:t>incentive compatible.</a:t>
            </a:r>
          </a:p>
          <a:p>
            <a:pPr lvl="1" eaLnBrk="1" hangingPunct="1">
              <a:lnSpc>
                <a:spcPct val="90000"/>
              </a:lnSpc>
            </a:pPr>
            <a:r>
              <a:rPr lang="en-US" sz="3000" smtClean="0"/>
              <a:t>Incentive compatible contracts scale agent compensation to the benefit received by the principal; examples include:</a:t>
            </a:r>
          </a:p>
          <a:p>
            <a:pPr lvl="2" eaLnBrk="1" hangingPunct="1">
              <a:lnSpc>
                <a:spcPct val="90000"/>
              </a:lnSpc>
            </a:pPr>
            <a:r>
              <a:rPr lang="en-US" sz="2600" smtClean="0"/>
              <a:t>Managerial compensation typically includes bonuses related to profit or share price (in addition to salary).</a:t>
            </a:r>
          </a:p>
          <a:p>
            <a:pPr lvl="2" eaLnBrk="1" hangingPunct="1">
              <a:lnSpc>
                <a:spcPct val="90000"/>
              </a:lnSpc>
            </a:pPr>
            <a:r>
              <a:rPr lang="en-US" sz="2600" smtClean="0"/>
              <a:t>Policyholders are not offered full (complete) insurance coverage; consequently, they are exposed to a partial loss and this reinforces incentives to prevent/mitigate loss.</a:t>
            </a:r>
          </a:p>
          <a:p>
            <a:pPr lvl="2" eaLnBrk="1" hangingPunct="1">
              <a:lnSpc>
                <a:spcPct val="90000"/>
              </a:lnSpc>
            </a:pPr>
            <a:r>
              <a:rPr lang="en-US" sz="2600" smtClean="0"/>
              <a:t>Lawyers often receive contingent fees related to size of award.</a:t>
            </a:r>
          </a:p>
        </p:txBody>
      </p:sp>
      <p:sp>
        <p:nvSpPr>
          <p:cNvPr id="4" name="Slide Number Placeholder 3"/>
          <p:cNvSpPr>
            <a:spLocks noGrp="1"/>
          </p:cNvSpPr>
          <p:nvPr>
            <p:ph type="sldNum" sz="quarter" idx="12"/>
          </p:nvPr>
        </p:nvSpPr>
        <p:spPr/>
        <p:txBody>
          <a:bodyPr/>
          <a:lstStyle/>
          <a:p>
            <a:pPr>
              <a:defRPr/>
            </a:pPr>
            <a:fld id="{DD55EA33-B2D2-4C59-B09D-9B78C88C5B09}" type="slidenum">
              <a:rPr lang="en-US"/>
              <a:pPr>
                <a:defRPr/>
              </a:pPr>
              <a:t>4</a:t>
            </a:fld>
            <a:endParaRPr lang="en-US"/>
          </a:p>
        </p:txBody>
      </p:sp>
      <p:sp>
        <p:nvSpPr>
          <p:cNvPr id="22532"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33400" y="228600"/>
            <a:ext cx="8229600" cy="685800"/>
          </a:xfrm>
        </p:spPr>
        <p:txBody>
          <a:bodyPr>
            <a:normAutofit fontScale="90000"/>
          </a:bodyPr>
          <a:lstStyle/>
          <a:p>
            <a:pPr eaLnBrk="1" fontAlgn="auto" hangingPunct="1">
              <a:spcAft>
                <a:spcPts val="0"/>
              </a:spcAft>
              <a:defRPr/>
            </a:pPr>
            <a:r>
              <a:rPr lang="en-US" sz="4400" smtClean="0"/>
              <a:t>Insurance and Moral Hazard</a:t>
            </a:r>
          </a:p>
        </p:txBody>
      </p:sp>
      <p:graphicFrame>
        <p:nvGraphicFramePr>
          <p:cNvPr id="2050" name="Object 3"/>
          <p:cNvGraphicFramePr>
            <a:graphicFrameLocks noChangeAspect="1"/>
          </p:cNvGraphicFramePr>
          <p:nvPr/>
        </p:nvGraphicFramePr>
        <p:xfrm>
          <a:off x="609600" y="1219200"/>
          <a:ext cx="8229600" cy="5092700"/>
        </p:xfrm>
        <a:graphic>
          <a:graphicData uri="http://schemas.openxmlformats.org/presentationml/2006/ole">
            <p:oleObj spid="_x0000_s2050" name="Document" r:id="rId4" imgW="6129926" imgH="3786988" progId="Word.Document.8">
              <p:embed/>
            </p:oleObj>
          </a:graphicData>
        </a:graphic>
      </p:graphicFrame>
      <p:sp>
        <p:nvSpPr>
          <p:cNvPr id="4" name="Slide Number Placeholder 3"/>
          <p:cNvSpPr>
            <a:spLocks noGrp="1"/>
          </p:cNvSpPr>
          <p:nvPr>
            <p:ph type="sldNum" sz="quarter" idx="12"/>
          </p:nvPr>
        </p:nvSpPr>
        <p:spPr/>
        <p:txBody>
          <a:bodyPr/>
          <a:lstStyle/>
          <a:p>
            <a:pPr>
              <a:defRPr/>
            </a:pPr>
            <a:fld id="{43F8D9AE-1285-4F13-A1B4-B12202A46260}" type="slidenum">
              <a:rPr lang="en-US"/>
              <a:pPr>
                <a:defRPr/>
              </a:pPr>
              <a:t>5</a:t>
            </a:fld>
            <a:endParaRPr lang="en-US"/>
          </a:p>
        </p:txBody>
      </p:sp>
      <p:sp>
        <p:nvSpPr>
          <p:cNvPr id="2053"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611188" y="1214438"/>
          <a:ext cx="8291512" cy="4848225"/>
        </p:xfrm>
        <a:graphic>
          <a:graphicData uri="http://schemas.openxmlformats.org/presentationml/2006/ole">
            <p:oleObj spid="_x0000_s3074" name="Document" r:id="rId4" imgW="6879932" imgH="4025250" progId="Word.Document.8">
              <p:embed/>
            </p:oleObj>
          </a:graphicData>
        </a:graphic>
      </p:graphicFrame>
      <p:sp>
        <p:nvSpPr>
          <p:cNvPr id="3075" name="Rectangle 3"/>
          <p:cNvSpPr>
            <a:spLocks noGrp="1" noChangeArrowheads="1"/>
          </p:cNvSpPr>
          <p:nvPr>
            <p:ph type="title"/>
          </p:nvPr>
        </p:nvSpPr>
        <p:spPr>
          <a:xfrm>
            <a:off x="533400" y="228600"/>
            <a:ext cx="8229600" cy="685800"/>
          </a:xfrm>
        </p:spPr>
        <p:txBody>
          <a:bodyPr>
            <a:normAutofit fontScale="90000"/>
          </a:bodyPr>
          <a:lstStyle/>
          <a:p>
            <a:pPr eaLnBrk="1" fontAlgn="auto" hangingPunct="1">
              <a:spcAft>
                <a:spcPts val="0"/>
              </a:spcAft>
              <a:defRPr/>
            </a:pPr>
            <a:r>
              <a:rPr lang="en-US" sz="4400" smtClean="0"/>
              <a:t>Insurance and Moral Hazard</a:t>
            </a:r>
          </a:p>
        </p:txBody>
      </p:sp>
      <p:sp>
        <p:nvSpPr>
          <p:cNvPr id="4" name="Slide Number Placeholder 3"/>
          <p:cNvSpPr>
            <a:spLocks noGrp="1"/>
          </p:cNvSpPr>
          <p:nvPr>
            <p:ph type="sldNum" sz="quarter" idx="12"/>
          </p:nvPr>
        </p:nvSpPr>
        <p:spPr/>
        <p:txBody>
          <a:bodyPr/>
          <a:lstStyle/>
          <a:p>
            <a:pPr>
              <a:defRPr/>
            </a:pPr>
            <a:fld id="{17D26C2A-18CD-4435-858A-D81DA2A12B6F}" type="slidenum">
              <a:rPr lang="en-US"/>
              <a:pPr>
                <a:defRPr/>
              </a:pPr>
              <a:t>6</a:t>
            </a:fld>
            <a:endParaRPr lang="en-US"/>
          </a:p>
        </p:txBody>
      </p:sp>
      <p:sp>
        <p:nvSpPr>
          <p:cNvPr id="3077"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a:xfrm>
            <a:off x="533400" y="228600"/>
            <a:ext cx="8229600" cy="685800"/>
          </a:xfrm>
        </p:spPr>
        <p:txBody>
          <a:bodyPr>
            <a:normAutofit fontScale="90000"/>
          </a:bodyPr>
          <a:lstStyle/>
          <a:p>
            <a:pPr eaLnBrk="1" fontAlgn="auto" hangingPunct="1">
              <a:spcAft>
                <a:spcPts val="0"/>
              </a:spcAft>
              <a:defRPr/>
            </a:pPr>
            <a:r>
              <a:rPr lang="en-US" sz="4400" smtClean="0"/>
              <a:t>Insurance and Moral Hazard</a:t>
            </a:r>
          </a:p>
        </p:txBody>
      </p:sp>
      <p:sp>
        <p:nvSpPr>
          <p:cNvPr id="4" name="Slide Number Placeholder 3"/>
          <p:cNvSpPr>
            <a:spLocks noGrp="1"/>
          </p:cNvSpPr>
          <p:nvPr>
            <p:ph type="sldNum" sz="quarter" idx="12"/>
          </p:nvPr>
        </p:nvSpPr>
        <p:spPr/>
        <p:txBody>
          <a:bodyPr/>
          <a:lstStyle/>
          <a:p>
            <a:pPr>
              <a:defRPr/>
            </a:pPr>
            <a:fld id="{6FA19A80-8449-478E-B3EB-839E411CAE84}" type="slidenum">
              <a:rPr lang="en-US"/>
              <a:pPr>
                <a:defRPr/>
              </a:pPr>
              <a:t>7</a:t>
            </a:fld>
            <a:endParaRPr lang="en-US"/>
          </a:p>
        </p:txBody>
      </p:sp>
      <p:sp>
        <p:nvSpPr>
          <p:cNvPr id="4101"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pic>
        <p:nvPicPr>
          <p:cNvPr id="27649" name="Picture 1"/>
          <p:cNvPicPr>
            <a:picLocks noChangeAspect="1" noChangeArrowheads="1"/>
          </p:cNvPicPr>
          <p:nvPr/>
        </p:nvPicPr>
        <p:blipFill>
          <a:blip r:embed="rId3" cstate="print"/>
          <a:srcRect/>
          <a:stretch>
            <a:fillRect/>
          </a:stretch>
        </p:blipFill>
        <p:spPr bwMode="auto">
          <a:xfrm>
            <a:off x="990600" y="990600"/>
            <a:ext cx="6663456"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609600" y="914400"/>
          <a:ext cx="7953375" cy="5276850"/>
        </p:xfrm>
        <a:graphic>
          <a:graphicData uri="http://schemas.openxmlformats.org/presentationml/2006/ole">
            <p:oleObj spid="_x0000_s5122" name="Document" r:id="rId4" imgW="6645803" imgH="4413594" progId="Word.Document.8">
              <p:embed/>
            </p:oleObj>
          </a:graphicData>
        </a:graphic>
      </p:graphicFrame>
      <p:sp>
        <p:nvSpPr>
          <p:cNvPr id="5123" name="Rectangle 3"/>
          <p:cNvSpPr>
            <a:spLocks noGrp="1" noChangeArrowheads="1"/>
          </p:cNvSpPr>
          <p:nvPr>
            <p:ph type="title"/>
          </p:nvPr>
        </p:nvSpPr>
        <p:spPr>
          <a:xfrm>
            <a:off x="533400" y="228600"/>
            <a:ext cx="8229600" cy="685800"/>
          </a:xfrm>
        </p:spPr>
        <p:txBody>
          <a:bodyPr>
            <a:normAutofit fontScale="90000"/>
          </a:bodyPr>
          <a:lstStyle/>
          <a:p>
            <a:pPr eaLnBrk="1" fontAlgn="auto" hangingPunct="1">
              <a:spcAft>
                <a:spcPts val="0"/>
              </a:spcAft>
              <a:defRPr/>
            </a:pPr>
            <a:r>
              <a:rPr lang="en-US" sz="4400" dirty="0" smtClean="0"/>
              <a:t>Insurance and Moral Hazard</a:t>
            </a:r>
          </a:p>
        </p:txBody>
      </p:sp>
      <p:sp>
        <p:nvSpPr>
          <p:cNvPr id="4" name="Slide Number Placeholder 3"/>
          <p:cNvSpPr>
            <a:spLocks noGrp="1"/>
          </p:cNvSpPr>
          <p:nvPr>
            <p:ph type="sldNum" sz="quarter" idx="12"/>
          </p:nvPr>
        </p:nvSpPr>
        <p:spPr/>
        <p:txBody>
          <a:bodyPr/>
          <a:lstStyle/>
          <a:p>
            <a:pPr>
              <a:defRPr/>
            </a:pPr>
            <a:fld id="{CDD3E2F8-0818-4AE9-9A00-98550A59A05C}" type="slidenum">
              <a:rPr lang="en-US"/>
              <a:pPr>
                <a:defRPr/>
              </a:pPr>
              <a:t>8</a:t>
            </a:fld>
            <a:endParaRPr lang="en-US"/>
          </a:p>
        </p:txBody>
      </p:sp>
      <p:sp>
        <p:nvSpPr>
          <p:cNvPr id="5125"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441FDDC-A598-459E-97DD-46C9ED79D168}" type="slidenum">
              <a:rPr lang="en-US"/>
              <a:pPr>
                <a:defRPr/>
              </a:pPr>
              <a:t>9</a:t>
            </a:fld>
            <a:endParaRPr lang="en-US"/>
          </a:p>
        </p:txBody>
      </p:sp>
      <p:sp>
        <p:nvSpPr>
          <p:cNvPr id="36866"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Lecture 8: Moral Hazard and Adverse Selection</a:t>
            </a:r>
          </a:p>
        </p:txBody>
      </p:sp>
      <p:sp>
        <p:nvSpPr>
          <p:cNvPr id="7" name="Rectangle 3"/>
          <p:cNvSpPr>
            <a:spLocks noGrp="1" noChangeArrowheads="1"/>
          </p:cNvSpPr>
          <p:nvPr>
            <p:ph type="title"/>
          </p:nvPr>
        </p:nvSpPr>
        <p:spPr>
          <a:xfrm>
            <a:off x="533400" y="228600"/>
            <a:ext cx="8229600" cy="685800"/>
          </a:xfrm>
        </p:spPr>
        <p:txBody>
          <a:bodyPr>
            <a:normAutofit fontScale="90000"/>
          </a:bodyPr>
          <a:lstStyle/>
          <a:p>
            <a:pPr eaLnBrk="1" fontAlgn="auto" hangingPunct="1">
              <a:spcAft>
                <a:spcPts val="0"/>
              </a:spcAft>
              <a:defRPr/>
            </a:pPr>
            <a:r>
              <a:rPr lang="en-US" sz="4400" dirty="0" smtClean="0"/>
              <a:t>Insurance and Moral Hazard</a:t>
            </a:r>
          </a:p>
        </p:txBody>
      </p:sp>
      <p:pic>
        <p:nvPicPr>
          <p:cNvPr id="36868" name="Picture 3"/>
          <p:cNvPicPr>
            <a:picLocks noChangeAspect="1" noChangeArrowheads="1"/>
          </p:cNvPicPr>
          <p:nvPr/>
        </p:nvPicPr>
        <p:blipFill>
          <a:blip r:embed="rId3" cstate="print"/>
          <a:srcRect/>
          <a:stretch>
            <a:fillRect/>
          </a:stretch>
        </p:blipFill>
        <p:spPr bwMode="auto">
          <a:xfrm>
            <a:off x="838200" y="990600"/>
            <a:ext cx="7199313"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2500</TotalTime>
  <Words>4556</Words>
  <Application>Microsoft Office PowerPoint</Application>
  <PresentationFormat>On-screen Show (4:3)</PresentationFormat>
  <Paragraphs>236</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Equity</vt:lpstr>
      <vt:lpstr>Document</vt:lpstr>
      <vt:lpstr>Microsoft Draw Drawing</vt:lpstr>
      <vt:lpstr>CHAPTERS 14-15</vt:lpstr>
      <vt:lpstr>Definition of Moral Hazard</vt:lpstr>
      <vt:lpstr>Examples of principal-agent relationships</vt:lpstr>
      <vt:lpstr>Principal-Agent Problems and Moral Hazard</vt:lpstr>
      <vt:lpstr>Insurance and Moral Hazard</vt:lpstr>
      <vt:lpstr>Insurance and Moral Hazard</vt:lpstr>
      <vt:lpstr>Insurance and Moral Hazard</vt:lpstr>
      <vt:lpstr>Insurance and Moral Hazard</vt:lpstr>
      <vt:lpstr>Insurance and Moral Hazard</vt:lpstr>
      <vt:lpstr>Insurance and Moral Hazard</vt:lpstr>
      <vt:lpstr>Class Problem 14.1 (Incentive Compensation)</vt:lpstr>
      <vt:lpstr>Class Problem 14.1 (Incentive Compensation)</vt:lpstr>
      <vt:lpstr>Class Problem 14.1 (Incentive Compensation)</vt:lpstr>
      <vt:lpstr>Limited Liability and the Creditor-Owner Relationship</vt:lpstr>
      <vt:lpstr>Limited Liability and the Creditor-Owner Relationship</vt:lpstr>
      <vt:lpstr>Limited Liability and the Creditor-Owner Relationship</vt:lpstr>
      <vt:lpstr>The Asset Substitution Problem</vt:lpstr>
      <vt:lpstr>The Asset Substitution Problem</vt:lpstr>
      <vt:lpstr>The Asset Substitution Problem</vt:lpstr>
      <vt:lpstr>The Asset Substitution Problem:  Precommit to Hedge Project Risk</vt:lpstr>
      <vt:lpstr>The Asset Substitution Problem:  Precommit to Hedge Project Risk</vt:lpstr>
      <vt:lpstr>The Asset Substitution Problem:  Fund with equity</vt:lpstr>
      <vt:lpstr>Definition of Adverse Selection</vt:lpstr>
      <vt:lpstr>Examples of adverse selection</vt:lpstr>
      <vt:lpstr>Strategies for mitigating adverse selection</vt:lpstr>
      <vt:lpstr>Adverse Selection in Insurance</vt:lpstr>
      <vt:lpstr>Adverse Selection in Insurance</vt:lpstr>
      <vt:lpstr>Adverse Selection in Insurance</vt:lpstr>
      <vt:lpstr>Resolving adverse selection through self-selection</vt:lpstr>
      <vt:lpstr>Practical Implications of Rothschild-Stiglitz</vt:lpstr>
      <vt:lpstr>Class Problem 15.1</vt:lpstr>
    </vt:vector>
  </TitlesOfParts>
  <Company>Baylor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Why is Risk Costly to Firms</dc:title>
  <dc:creator>James R. Garven</dc:creator>
  <cp:lastModifiedBy>Jim Garven</cp:lastModifiedBy>
  <cp:revision>453</cp:revision>
  <dcterms:created xsi:type="dcterms:W3CDTF">2000-09-04T14:04:39Z</dcterms:created>
  <dcterms:modified xsi:type="dcterms:W3CDTF">2009-11-30T22:50:28Z</dcterms:modified>
</cp:coreProperties>
</file>