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1"/>
  </p:sldMasterIdLst>
  <p:notesMasterIdLst>
    <p:notesMasterId r:id="rId35"/>
  </p:notesMasterIdLst>
  <p:handoutMasterIdLst>
    <p:handoutMasterId r:id="rId36"/>
  </p:handoutMasterIdLst>
  <p:sldIdLst>
    <p:sldId id="307" r:id="rId2"/>
    <p:sldId id="308" r:id="rId3"/>
    <p:sldId id="345" r:id="rId4"/>
    <p:sldId id="346" r:id="rId5"/>
    <p:sldId id="322" r:id="rId6"/>
    <p:sldId id="260" r:id="rId7"/>
    <p:sldId id="344" r:id="rId8"/>
    <p:sldId id="298" r:id="rId9"/>
    <p:sldId id="263" r:id="rId10"/>
    <p:sldId id="264" r:id="rId11"/>
    <p:sldId id="265" r:id="rId12"/>
    <p:sldId id="315" r:id="rId13"/>
    <p:sldId id="316" r:id="rId14"/>
    <p:sldId id="266" r:id="rId15"/>
    <p:sldId id="347" r:id="rId16"/>
    <p:sldId id="342" r:id="rId17"/>
    <p:sldId id="313" r:id="rId18"/>
    <p:sldId id="295" r:id="rId19"/>
    <p:sldId id="348" r:id="rId20"/>
    <p:sldId id="349" r:id="rId21"/>
    <p:sldId id="350" r:id="rId22"/>
    <p:sldId id="323" r:id="rId23"/>
    <p:sldId id="326" r:id="rId24"/>
    <p:sldId id="327" r:id="rId25"/>
    <p:sldId id="328" r:id="rId26"/>
    <p:sldId id="329" r:id="rId27"/>
    <p:sldId id="330" r:id="rId28"/>
    <p:sldId id="331" r:id="rId29"/>
    <p:sldId id="332" r:id="rId30"/>
    <p:sldId id="354" r:id="rId31"/>
    <p:sldId id="355" r:id="rId32"/>
    <p:sldId id="356" r:id="rId33"/>
    <p:sldId id="357" r:id="rId34"/>
  </p:sldIdLst>
  <p:sldSz cx="9144000" cy="6858000" type="screen4x3"/>
  <p:notesSz cx="7315200" cy="9601200"/>
  <p:defaultTextStyle>
    <a:defPPr>
      <a:defRPr lang="en-US"/>
    </a:defPPr>
    <a:lvl1pPr algn="l" rtl="0" fontAlgn="base">
      <a:spcBef>
        <a:spcPct val="0"/>
      </a:spcBef>
      <a:spcAft>
        <a:spcPct val="0"/>
      </a:spcAft>
      <a:defRPr sz="1400" kern="1200">
        <a:solidFill>
          <a:schemeClr val="tx2"/>
        </a:solidFill>
        <a:latin typeface="Times"/>
        <a:ea typeface="+mn-ea"/>
        <a:cs typeface="+mn-cs"/>
      </a:defRPr>
    </a:lvl1pPr>
    <a:lvl2pPr marL="457200" algn="l" rtl="0" fontAlgn="base">
      <a:spcBef>
        <a:spcPct val="0"/>
      </a:spcBef>
      <a:spcAft>
        <a:spcPct val="0"/>
      </a:spcAft>
      <a:defRPr sz="1400" kern="1200">
        <a:solidFill>
          <a:schemeClr val="tx2"/>
        </a:solidFill>
        <a:latin typeface="Times"/>
        <a:ea typeface="+mn-ea"/>
        <a:cs typeface="+mn-cs"/>
      </a:defRPr>
    </a:lvl2pPr>
    <a:lvl3pPr marL="914400" algn="l" rtl="0" fontAlgn="base">
      <a:spcBef>
        <a:spcPct val="0"/>
      </a:spcBef>
      <a:spcAft>
        <a:spcPct val="0"/>
      </a:spcAft>
      <a:defRPr sz="1400" kern="1200">
        <a:solidFill>
          <a:schemeClr val="tx2"/>
        </a:solidFill>
        <a:latin typeface="Times"/>
        <a:ea typeface="+mn-ea"/>
        <a:cs typeface="+mn-cs"/>
      </a:defRPr>
    </a:lvl3pPr>
    <a:lvl4pPr marL="1371600" algn="l" rtl="0" fontAlgn="base">
      <a:spcBef>
        <a:spcPct val="0"/>
      </a:spcBef>
      <a:spcAft>
        <a:spcPct val="0"/>
      </a:spcAft>
      <a:defRPr sz="1400" kern="1200">
        <a:solidFill>
          <a:schemeClr val="tx2"/>
        </a:solidFill>
        <a:latin typeface="Times"/>
        <a:ea typeface="+mn-ea"/>
        <a:cs typeface="+mn-cs"/>
      </a:defRPr>
    </a:lvl4pPr>
    <a:lvl5pPr marL="1828800" algn="l" rtl="0" fontAlgn="base">
      <a:spcBef>
        <a:spcPct val="0"/>
      </a:spcBef>
      <a:spcAft>
        <a:spcPct val="0"/>
      </a:spcAft>
      <a:defRPr sz="1400" kern="1200">
        <a:solidFill>
          <a:schemeClr val="tx2"/>
        </a:solidFill>
        <a:latin typeface="Times"/>
        <a:ea typeface="+mn-ea"/>
        <a:cs typeface="+mn-cs"/>
      </a:defRPr>
    </a:lvl5pPr>
    <a:lvl6pPr marL="2286000" algn="l" defTabSz="914400" rtl="0" eaLnBrk="1" latinLnBrk="0" hangingPunct="1">
      <a:defRPr sz="1400" kern="1200">
        <a:solidFill>
          <a:schemeClr val="tx2"/>
        </a:solidFill>
        <a:latin typeface="Times"/>
        <a:ea typeface="+mn-ea"/>
        <a:cs typeface="+mn-cs"/>
      </a:defRPr>
    </a:lvl6pPr>
    <a:lvl7pPr marL="2743200" algn="l" defTabSz="914400" rtl="0" eaLnBrk="1" latinLnBrk="0" hangingPunct="1">
      <a:defRPr sz="1400" kern="1200">
        <a:solidFill>
          <a:schemeClr val="tx2"/>
        </a:solidFill>
        <a:latin typeface="Times"/>
        <a:ea typeface="+mn-ea"/>
        <a:cs typeface="+mn-cs"/>
      </a:defRPr>
    </a:lvl7pPr>
    <a:lvl8pPr marL="3200400" algn="l" defTabSz="914400" rtl="0" eaLnBrk="1" latinLnBrk="0" hangingPunct="1">
      <a:defRPr sz="1400" kern="1200">
        <a:solidFill>
          <a:schemeClr val="tx2"/>
        </a:solidFill>
        <a:latin typeface="Times"/>
        <a:ea typeface="+mn-ea"/>
        <a:cs typeface="+mn-cs"/>
      </a:defRPr>
    </a:lvl8pPr>
    <a:lvl9pPr marL="3657600" algn="l" defTabSz="914400" rtl="0" eaLnBrk="1" latinLnBrk="0" hangingPunct="1">
      <a:defRPr sz="1400" kern="1200">
        <a:solidFill>
          <a:schemeClr val="tx2"/>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66" autoAdjust="0"/>
  </p:normalViewPr>
  <p:slideViewPr>
    <p:cSldViewPr>
      <p:cViewPr varScale="1">
        <p:scale>
          <a:sx n="74" d="100"/>
          <a:sy n="74" d="100"/>
        </p:scale>
        <p:origin x="-108" y="-282"/>
      </p:cViewPr>
      <p:guideLst>
        <p:guide orient="horz" pos="2160"/>
        <p:guide pos="2880"/>
        <p:guide pos="5376"/>
      </p:guideLst>
    </p:cSldViewPr>
  </p:slideViewPr>
  <p:outlineViewPr>
    <p:cViewPr>
      <p:scale>
        <a:sx n="33" d="100"/>
        <a:sy n="33" d="100"/>
      </p:scale>
      <p:origin x="0" y="0"/>
    </p:cViewPr>
  </p:outlineViewPr>
  <p:notesTextViewPr>
    <p:cViewPr>
      <p:scale>
        <a:sx n="100" d="100"/>
        <a:sy n="100" d="100"/>
      </p:scale>
      <p:origin x="0" y="444"/>
    </p:cViewPr>
  </p:notesTextViewPr>
  <p:sorterViewPr>
    <p:cViewPr>
      <p:scale>
        <a:sx n="66" d="100"/>
        <a:sy n="66" d="100"/>
      </p:scale>
      <p:origin x="0" y="288"/>
    </p:cViewPr>
  </p:sorterViewPr>
  <p:notesViewPr>
    <p:cSldViewPr>
      <p:cViewPr varScale="1">
        <p:scale>
          <a:sx n="83" d="100"/>
          <a:sy n="83" d="100"/>
        </p:scale>
        <p:origin x="-1734"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im\Desktop\Chapter%205%20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im\Desktop\Chapter%205%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5602968680804234E-2"/>
          <c:y val="2.5749048006942724E-2"/>
          <c:w val="0.88764490323015599"/>
          <c:h val="0.7544216381859663"/>
        </c:manualLayout>
      </c:layout>
      <c:lineChart>
        <c:grouping val="standard"/>
        <c:ser>
          <c:idx val="0"/>
          <c:order val="0"/>
          <c:tx>
            <c:strRef>
              <c:f>'Table 5.1'!$B$1</c:f>
              <c:strCache>
                <c:ptCount val="1"/>
                <c:pt idx="0">
                  <c:v>TFC: Total Fixed Cost (Dollars per Day)</c:v>
                </c:pt>
              </c:strCache>
            </c:strRef>
          </c:tx>
          <c:marker>
            <c:symbol val="none"/>
          </c:marker>
          <c:cat>
            <c:numRef>
              <c:f>'Table 5.1'!$A$2:$A$14</c:f>
              <c:numCache>
                <c:formatCode>General</c:formatCode>
                <c:ptCount val="13"/>
                <c:pt idx="0">
                  <c:v>0</c:v>
                </c:pt>
                <c:pt idx="1">
                  <c:v>1</c:v>
                </c:pt>
                <c:pt idx="2">
                  <c:v>2</c:v>
                </c:pt>
                <c:pt idx="3">
                  <c:v>3</c:v>
                </c:pt>
                <c:pt idx="4">
                  <c:v>4</c:v>
                </c:pt>
                <c:pt idx="5">
                  <c:v>5</c:v>
                </c:pt>
                <c:pt idx="6">
                  <c:v>5.5</c:v>
                </c:pt>
                <c:pt idx="7">
                  <c:v>6</c:v>
                </c:pt>
                <c:pt idx="8">
                  <c:v>6.64</c:v>
                </c:pt>
                <c:pt idx="9">
                  <c:v>7</c:v>
                </c:pt>
                <c:pt idx="10">
                  <c:v>8</c:v>
                </c:pt>
                <c:pt idx="11">
                  <c:v>9</c:v>
                </c:pt>
                <c:pt idx="12">
                  <c:v>10</c:v>
                </c:pt>
              </c:numCache>
            </c:numRef>
          </c:cat>
          <c:val>
            <c:numRef>
              <c:f>'Table 5.1'!$B$2:$B$14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smooth val="1"/>
        </c:ser>
        <c:ser>
          <c:idx val="1"/>
          <c:order val="1"/>
          <c:tx>
            <c:strRef>
              <c:f>'Table 5.1'!$C$1</c:f>
              <c:strCache>
                <c:ptCount val="1"/>
                <c:pt idx="0">
                  <c:v>TVC: Total Variable Cost (Dollars per Day) </c:v>
                </c:pt>
              </c:strCache>
            </c:strRef>
          </c:tx>
          <c:marker>
            <c:symbol val="none"/>
          </c:marker>
          <c:cat>
            <c:numRef>
              <c:f>'Table 5.1'!$A$2:$A$14</c:f>
              <c:numCache>
                <c:formatCode>General</c:formatCode>
                <c:ptCount val="13"/>
                <c:pt idx="0">
                  <c:v>0</c:v>
                </c:pt>
                <c:pt idx="1">
                  <c:v>1</c:v>
                </c:pt>
                <c:pt idx="2">
                  <c:v>2</c:v>
                </c:pt>
                <c:pt idx="3">
                  <c:v>3</c:v>
                </c:pt>
                <c:pt idx="4">
                  <c:v>4</c:v>
                </c:pt>
                <c:pt idx="5">
                  <c:v>5</c:v>
                </c:pt>
                <c:pt idx="6">
                  <c:v>5.5</c:v>
                </c:pt>
                <c:pt idx="7">
                  <c:v>6</c:v>
                </c:pt>
                <c:pt idx="8">
                  <c:v>6.64</c:v>
                </c:pt>
                <c:pt idx="9">
                  <c:v>7</c:v>
                </c:pt>
                <c:pt idx="10">
                  <c:v>8</c:v>
                </c:pt>
                <c:pt idx="11">
                  <c:v>9</c:v>
                </c:pt>
                <c:pt idx="12">
                  <c:v>10</c:v>
                </c:pt>
              </c:numCache>
            </c:numRef>
          </c:cat>
          <c:val>
            <c:numRef>
              <c:f>'Table 5.1'!$C$2:$C$14</c:f>
              <c:numCache>
                <c:formatCode>General</c:formatCode>
                <c:ptCount val="13"/>
                <c:pt idx="0">
                  <c:v>0</c:v>
                </c:pt>
                <c:pt idx="1">
                  <c:v>40</c:v>
                </c:pt>
                <c:pt idx="2">
                  <c:v>64</c:v>
                </c:pt>
                <c:pt idx="3">
                  <c:v>78</c:v>
                </c:pt>
                <c:pt idx="4">
                  <c:v>88</c:v>
                </c:pt>
                <c:pt idx="5">
                  <c:v>100</c:v>
                </c:pt>
                <c:pt idx="6">
                  <c:v>108.62499999999999</c:v>
                </c:pt>
                <c:pt idx="7">
                  <c:v>120</c:v>
                </c:pt>
                <c:pt idx="8">
                  <c:v>139.6</c:v>
                </c:pt>
                <c:pt idx="9">
                  <c:v>154</c:v>
                </c:pt>
                <c:pt idx="10">
                  <c:v>208</c:v>
                </c:pt>
                <c:pt idx="11">
                  <c:v>288</c:v>
                </c:pt>
                <c:pt idx="12">
                  <c:v>400</c:v>
                </c:pt>
              </c:numCache>
            </c:numRef>
          </c:val>
          <c:smooth val="1"/>
        </c:ser>
        <c:ser>
          <c:idx val="2"/>
          <c:order val="2"/>
          <c:tx>
            <c:strRef>
              <c:f>'Table 5.1'!$D$1</c:f>
              <c:strCache>
                <c:ptCount val="1"/>
                <c:pt idx="0">
                  <c:v>TC: Total Cost (Dollars per Day) </c:v>
                </c:pt>
              </c:strCache>
            </c:strRef>
          </c:tx>
          <c:marker>
            <c:symbol val="none"/>
          </c:marker>
          <c:cat>
            <c:numRef>
              <c:f>'Table 5.1'!$A$2:$A$14</c:f>
              <c:numCache>
                <c:formatCode>General</c:formatCode>
                <c:ptCount val="13"/>
                <c:pt idx="0">
                  <c:v>0</c:v>
                </c:pt>
                <c:pt idx="1">
                  <c:v>1</c:v>
                </c:pt>
                <c:pt idx="2">
                  <c:v>2</c:v>
                </c:pt>
                <c:pt idx="3">
                  <c:v>3</c:v>
                </c:pt>
                <c:pt idx="4">
                  <c:v>4</c:v>
                </c:pt>
                <c:pt idx="5">
                  <c:v>5</c:v>
                </c:pt>
                <c:pt idx="6">
                  <c:v>5.5</c:v>
                </c:pt>
                <c:pt idx="7">
                  <c:v>6</c:v>
                </c:pt>
                <c:pt idx="8">
                  <c:v>6.64</c:v>
                </c:pt>
                <c:pt idx="9">
                  <c:v>7</c:v>
                </c:pt>
                <c:pt idx="10">
                  <c:v>8</c:v>
                </c:pt>
                <c:pt idx="11">
                  <c:v>9</c:v>
                </c:pt>
                <c:pt idx="12">
                  <c:v>10</c:v>
                </c:pt>
              </c:numCache>
            </c:numRef>
          </c:cat>
          <c:val>
            <c:numRef>
              <c:f>'Table 5.1'!$D$2:$D$14</c:f>
              <c:numCache>
                <c:formatCode>General</c:formatCode>
                <c:ptCount val="13"/>
                <c:pt idx="0">
                  <c:v>100</c:v>
                </c:pt>
                <c:pt idx="1">
                  <c:v>140</c:v>
                </c:pt>
                <c:pt idx="2">
                  <c:v>164</c:v>
                </c:pt>
                <c:pt idx="3">
                  <c:v>178</c:v>
                </c:pt>
                <c:pt idx="4">
                  <c:v>188</c:v>
                </c:pt>
                <c:pt idx="5">
                  <c:v>200</c:v>
                </c:pt>
                <c:pt idx="6">
                  <c:v>208.625</c:v>
                </c:pt>
                <c:pt idx="7">
                  <c:v>220</c:v>
                </c:pt>
                <c:pt idx="8">
                  <c:v>239.6</c:v>
                </c:pt>
                <c:pt idx="9">
                  <c:v>254</c:v>
                </c:pt>
                <c:pt idx="10">
                  <c:v>308</c:v>
                </c:pt>
                <c:pt idx="11">
                  <c:v>388</c:v>
                </c:pt>
                <c:pt idx="12">
                  <c:v>500</c:v>
                </c:pt>
              </c:numCache>
            </c:numRef>
          </c:val>
          <c:smooth val="1"/>
        </c:ser>
        <c:marker val="1"/>
        <c:axId val="113860608"/>
        <c:axId val="113862528"/>
      </c:lineChart>
      <c:catAx>
        <c:axId val="113860608"/>
        <c:scaling>
          <c:orientation val="minMax"/>
        </c:scaling>
        <c:axPos val="b"/>
        <c:minorGridlines/>
        <c:title>
          <c:tx>
            <c:rich>
              <a:bodyPr/>
              <a:lstStyle/>
              <a:p>
                <a:pPr>
                  <a:defRPr/>
                </a:pPr>
                <a:r>
                  <a:rPr lang="en-US"/>
                  <a:t>Units of Output</a:t>
                </a:r>
              </a:p>
            </c:rich>
          </c:tx>
          <c:layout/>
        </c:title>
        <c:numFmt formatCode="General" sourceLinked="1"/>
        <c:tickLblPos val="nextTo"/>
        <c:crossAx val="113862528"/>
        <c:crosses val="autoZero"/>
        <c:auto val="1"/>
        <c:lblAlgn val="ctr"/>
        <c:lblOffset val="100"/>
      </c:catAx>
      <c:valAx>
        <c:axId val="113862528"/>
        <c:scaling>
          <c:orientation val="minMax"/>
        </c:scaling>
        <c:axPos val="l"/>
        <c:majorGridlines/>
        <c:title>
          <c:tx>
            <c:rich>
              <a:bodyPr rot="-5400000" vert="horz"/>
              <a:lstStyle/>
              <a:p>
                <a:pPr>
                  <a:defRPr/>
                </a:pPr>
                <a:r>
                  <a:rPr lang="en-US"/>
                  <a:t>Cost ($)</a:t>
                </a:r>
              </a:p>
            </c:rich>
          </c:tx>
          <c:layout/>
        </c:title>
        <c:numFmt formatCode="General" sourceLinked="1"/>
        <c:tickLblPos val="nextTo"/>
        <c:crossAx val="113860608"/>
        <c:crosses val="autoZero"/>
        <c:crossBetween val="between"/>
      </c:valAx>
    </c:plotArea>
    <c:legend>
      <c:legendPos val="b"/>
      <c:layout/>
    </c:legend>
    <c:plotVisOnly val="1"/>
  </c:chart>
  <c:txPr>
    <a:bodyPr/>
    <a:lstStyle/>
    <a:p>
      <a:pPr>
        <a:defRPr sz="1200" baseline="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ndard"/>
        <c:ser>
          <c:idx val="1"/>
          <c:order val="0"/>
          <c:tx>
            <c:strRef>
              <c:f>'Table 5.2'!$B$1</c:f>
              <c:strCache>
                <c:ptCount val="1"/>
                <c:pt idx="0">
                  <c:v>Average Fixed Cost (TFC/Q)</c:v>
                </c:pt>
              </c:strCache>
            </c:strRef>
          </c:tx>
          <c:marker>
            <c:symbol val="none"/>
          </c:marker>
          <c:cat>
            <c:numRef>
              <c:f>'Table 5.2'!$A$2:$A$13</c:f>
              <c:numCache>
                <c:formatCode>General</c:formatCode>
                <c:ptCount val="12"/>
                <c:pt idx="0">
                  <c:v>1</c:v>
                </c:pt>
                <c:pt idx="1">
                  <c:v>2</c:v>
                </c:pt>
                <c:pt idx="2">
                  <c:v>3</c:v>
                </c:pt>
                <c:pt idx="3">
                  <c:v>4</c:v>
                </c:pt>
                <c:pt idx="4">
                  <c:v>5</c:v>
                </c:pt>
                <c:pt idx="5">
                  <c:v>5.5</c:v>
                </c:pt>
                <c:pt idx="6">
                  <c:v>6</c:v>
                </c:pt>
                <c:pt idx="7">
                  <c:v>6.64</c:v>
                </c:pt>
                <c:pt idx="8">
                  <c:v>7</c:v>
                </c:pt>
                <c:pt idx="9">
                  <c:v>8</c:v>
                </c:pt>
                <c:pt idx="10">
                  <c:v>9</c:v>
                </c:pt>
                <c:pt idx="11">
                  <c:v>10</c:v>
                </c:pt>
              </c:numCache>
            </c:numRef>
          </c:cat>
          <c:val>
            <c:numRef>
              <c:f>'Table 5.2'!$B$2:$B$13</c:f>
              <c:numCache>
                <c:formatCode>0.00</c:formatCode>
                <c:ptCount val="12"/>
                <c:pt idx="0">
                  <c:v>100</c:v>
                </c:pt>
                <c:pt idx="1">
                  <c:v>50</c:v>
                </c:pt>
                <c:pt idx="2">
                  <c:v>33.333333333333336</c:v>
                </c:pt>
                <c:pt idx="3">
                  <c:v>25</c:v>
                </c:pt>
                <c:pt idx="4">
                  <c:v>20</c:v>
                </c:pt>
                <c:pt idx="5">
                  <c:v>18.181818181818201</c:v>
                </c:pt>
                <c:pt idx="6">
                  <c:v>16.666666666666668</c:v>
                </c:pt>
                <c:pt idx="7">
                  <c:v>15.060240963855421</c:v>
                </c:pt>
                <c:pt idx="8">
                  <c:v>14.285714285714286</c:v>
                </c:pt>
                <c:pt idx="9">
                  <c:v>12.5</c:v>
                </c:pt>
                <c:pt idx="10">
                  <c:v>11.111111111111098</c:v>
                </c:pt>
                <c:pt idx="11">
                  <c:v>10</c:v>
                </c:pt>
              </c:numCache>
            </c:numRef>
          </c:val>
        </c:ser>
        <c:ser>
          <c:idx val="2"/>
          <c:order val="1"/>
          <c:tx>
            <c:strRef>
              <c:f>'Table 5.2'!$C$1</c:f>
              <c:strCache>
                <c:ptCount val="1"/>
                <c:pt idx="0">
                  <c:v>Average Variable Cost (TVC/Q)</c:v>
                </c:pt>
              </c:strCache>
            </c:strRef>
          </c:tx>
          <c:marker>
            <c:symbol val="none"/>
          </c:marker>
          <c:cat>
            <c:numRef>
              <c:f>'Table 5.2'!$A$2:$A$13</c:f>
              <c:numCache>
                <c:formatCode>General</c:formatCode>
                <c:ptCount val="12"/>
                <c:pt idx="0">
                  <c:v>1</c:v>
                </c:pt>
                <c:pt idx="1">
                  <c:v>2</c:v>
                </c:pt>
                <c:pt idx="2">
                  <c:v>3</c:v>
                </c:pt>
                <c:pt idx="3">
                  <c:v>4</c:v>
                </c:pt>
                <c:pt idx="4">
                  <c:v>5</c:v>
                </c:pt>
                <c:pt idx="5">
                  <c:v>5.5</c:v>
                </c:pt>
                <c:pt idx="6">
                  <c:v>6</c:v>
                </c:pt>
                <c:pt idx="7">
                  <c:v>6.64</c:v>
                </c:pt>
                <c:pt idx="8">
                  <c:v>7</c:v>
                </c:pt>
                <c:pt idx="9">
                  <c:v>8</c:v>
                </c:pt>
                <c:pt idx="10">
                  <c:v>9</c:v>
                </c:pt>
                <c:pt idx="11">
                  <c:v>10</c:v>
                </c:pt>
              </c:numCache>
            </c:numRef>
          </c:cat>
          <c:val>
            <c:numRef>
              <c:f>'Table 5.2'!$C$2:$C$13</c:f>
              <c:numCache>
                <c:formatCode>0.00</c:formatCode>
                <c:ptCount val="12"/>
                <c:pt idx="0">
                  <c:v>40</c:v>
                </c:pt>
                <c:pt idx="1">
                  <c:v>32</c:v>
                </c:pt>
                <c:pt idx="2">
                  <c:v>26</c:v>
                </c:pt>
                <c:pt idx="3">
                  <c:v>22</c:v>
                </c:pt>
                <c:pt idx="4">
                  <c:v>20</c:v>
                </c:pt>
                <c:pt idx="5">
                  <c:v>19.75</c:v>
                </c:pt>
                <c:pt idx="6">
                  <c:v>20</c:v>
                </c:pt>
                <c:pt idx="7">
                  <c:v>21.024096385542169</c:v>
                </c:pt>
                <c:pt idx="8">
                  <c:v>22</c:v>
                </c:pt>
                <c:pt idx="9">
                  <c:v>26</c:v>
                </c:pt>
                <c:pt idx="10">
                  <c:v>32</c:v>
                </c:pt>
                <c:pt idx="11">
                  <c:v>40</c:v>
                </c:pt>
              </c:numCache>
            </c:numRef>
          </c:val>
        </c:ser>
        <c:ser>
          <c:idx val="3"/>
          <c:order val="2"/>
          <c:tx>
            <c:strRef>
              <c:f>'Table 5.2'!$D$1</c:f>
              <c:strCache>
                <c:ptCount val="1"/>
                <c:pt idx="0">
                  <c:v>Average Total Cost (TC/Q)</c:v>
                </c:pt>
              </c:strCache>
            </c:strRef>
          </c:tx>
          <c:marker>
            <c:symbol val="none"/>
          </c:marker>
          <c:cat>
            <c:numRef>
              <c:f>'Table 5.2'!$A$2:$A$13</c:f>
              <c:numCache>
                <c:formatCode>General</c:formatCode>
                <c:ptCount val="12"/>
                <c:pt idx="0">
                  <c:v>1</c:v>
                </c:pt>
                <c:pt idx="1">
                  <c:v>2</c:v>
                </c:pt>
                <c:pt idx="2">
                  <c:v>3</c:v>
                </c:pt>
                <c:pt idx="3">
                  <c:v>4</c:v>
                </c:pt>
                <c:pt idx="4">
                  <c:v>5</c:v>
                </c:pt>
                <c:pt idx="5">
                  <c:v>5.5</c:v>
                </c:pt>
                <c:pt idx="6">
                  <c:v>6</c:v>
                </c:pt>
                <c:pt idx="7">
                  <c:v>6.64</c:v>
                </c:pt>
                <c:pt idx="8">
                  <c:v>7</c:v>
                </c:pt>
                <c:pt idx="9">
                  <c:v>8</c:v>
                </c:pt>
                <c:pt idx="10">
                  <c:v>9</c:v>
                </c:pt>
                <c:pt idx="11">
                  <c:v>10</c:v>
                </c:pt>
              </c:numCache>
            </c:numRef>
          </c:cat>
          <c:val>
            <c:numRef>
              <c:f>'Table 5.2'!$D$2:$D$13</c:f>
              <c:numCache>
                <c:formatCode>0.00</c:formatCode>
                <c:ptCount val="12"/>
                <c:pt idx="0">
                  <c:v>140</c:v>
                </c:pt>
                <c:pt idx="1">
                  <c:v>82</c:v>
                </c:pt>
                <c:pt idx="2">
                  <c:v>59.333333333333336</c:v>
                </c:pt>
                <c:pt idx="3">
                  <c:v>47</c:v>
                </c:pt>
                <c:pt idx="4">
                  <c:v>40</c:v>
                </c:pt>
                <c:pt idx="5">
                  <c:v>37.931818181818151</c:v>
                </c:pt>
                <c:pt idx="6">
                  <c:v>36.666666666666607</c:v>
                </c:pt>
                <c:pt idx="7">
                  <c:v>36.114337349397594</c:v>
                </c:pt>
                <c:pt idx="8">
                  <c:v>36.285714285714285</c:v>
                </c:pt>
                <c:pt idx="9">
                  <c:v>38.5</c:v>
                </c:pt>
                <c:pt idx="10">
                  <c:v>43.111111111111114</c:v>
                </c:pt>
                <c:pt idx="11">
                  <c:v>50</c:v>
                </c:pt>
              </c:numCache>
            </c:numRef>
          </c:val>
        </c:ser>
        <c:ser>
          <c:idx val="4"/>
          <c:order val="3"/>
          <c:tx>
            <c:strRef>
              <c:f>'Table 5.2'!$E$1</c:f>
              <c:strCache>
                <c:ptCount val="1"/>
                <c:pt idx="0">
                  <c:v>Marginal Cost (dTC/dQ)</c:v>
                </c:pt>
              </c:strCache>
            </c:strRef>
          </c:tx>
          <c:marker>
            <c:symbol val="none"/>
          </c:marker>
          <c:cat>
            <c:numRef>
              <c:f>'Table 5.2'!$A$2:$A$13</c:f>
              <c:numCache>
                <c:formatCode>General</c:formatCode>
                <c:ptCount val="12"/>
                <c:pt idx="0">
                  <c:v>1</c:v>
                </c:pt>
                <c:pt idx="1">
                  <c:v>2</c:v>
                </c:pt>
                <c:pt idx="2">
                  <c:v>3</c:v>
                </c:pt>
                <c:pt idx="3">
                  <c:v>4</c:v>
                </c:pt>
                <c:pt idx="4">
                  <c:v>5</c:v>
                </c:pt>
                <c:pt idx="5">
                  <c:v>5.5</c:v>
                </c:pt>
                <c:pt idx="6">
                  <c:v>6</c:v>
                </c:pt>
                <c:pt idx="7">
                  <c:v>6.64</c:v>
                </c:pt>
                <c:pt idx="8">
                  <c:v>7</c:v>
                </c:pt>
                <c:pt idx="9">
                  <c:v>8</c:v>
                </c:pt>
                <c:pt idx="10">
                  <c:v>9</c:v>
                </c:pt>
                <c:pt idx="11">
                  <c:v>10</c:v>
                </c:pt>
              </c:numCache>
            </c:numRef>
          </c:cat>
          <c:val>
            <c:numRef>
              <c:f>'Table 5.2'!$E$2:$E$13</c:f>
              <c:numCache>
                <c:formatCode>0.00</c:formatCode>
                <c:ptCount val="12"/>
                <c:pt idx="0">
                  <c:v>31</c:v>
                </c:pt>
                <c:pt idx="1">
                  <c:v>18</c:v>
                </c:pt>
                <c:pt idx="2">
                  <c:v>11</c:v>
                </c:pt>
                <c:pt idx="3">
                  <c:v>10</c:v>
                </c:pt>
                <c:pt idx="4">
                  <c:v>15</c:v>
                </c:pt>
                <c:pt idx="5">
                  <c:v>19.75</c:v>
                </c:pt>
                <c:pt idx="6">
                  <c:v>26</c:v>
                </c:pt>
                <c:pt idx="7">
                  <c:v>36.108800000000016</c:v>
                </c:pt>
                <c:pt idx="8">
                  <c:v>43</c:v>
                </c:pt>
                <c:pt idx="9">
                  <c:v>66</c:v>
                </c:pt>
                <c:pt idx="10">
                  <c:v>95</c:v>
                </c:pt>
                <c:pt idx="11">
                  <c:v>130</c:v>
                </c:pt>
              </c:numCache>
            </c:numRef>
          </c:val>
        </c:ser>
        <c:marker val="1"/>
        <c:axId val="34963840"/>
        <c:axId val="34965760"/>
      </c:lineChart>
      <c:catAx>
        <c:axId val="34963840"/>
        <c:scaling>
          <c:orientation val="minMax"/>
        </c:scaling>
        <c:axPos val="b"/>
        <c:majorGridlines/>
        <c:minorGridlines/>
        <c:title>
          <c:tx>
            <c:rich>
              <a:bodyPr/>
              <a:lstStyle/>
              <a:p>
                <a:pPr>
                  <a:defRPr sz="1200"/>
                </a:pPr>
                <a:r>
                  <a:rPr lang="en-US" sz="1200"/>
                  <a:t>Units of Output</a:t>
                </a:r>
              </a:p>
            </c:rich>
          </c:tx>
          <c:layout/>
        </c:title>
        <c:numFmt formatCode="General" sourceLinked="1"/>
        <c:majorTickMark val="none"/>
        <c:tickLblPos val="nextTo"/>
        <c:txPr>
          <a:bodyPr/>
          <a:lstStyle/>
          <a:p>
            <a:pPr>
              <a:defRPr sz="1200"/>
            </a:pPr>
            <a:endParaRPr lang="en-US"/>
          </a:p>
        </c:txPr>
        <c:crossAx val="34965760"/>
        <c:crosses val="autoZero"/>
        <c:auto val="1"/>
        <c:lblAlgn val="ctr"/>
        <c:lblOffset val="100"/>
      </c:catAx>
      <c:valAx>
        <c:axId val="34965760"/>
        <c:scaling>
          <c:orientation val="minMax"/>
        </c:scaling>
        <c:axPos val="l"/>
        <c:majorGridlines/>
        <c:title>
          <c:tx>
            <c:rich>
              <a:bodyPr rot="-5400000" vert="horz"/>
              <a:lstStyle/>
              <a:p>
                <a:pPr>
                  <a:defRPr sz="1200"/>
                </a:pPr>
                <a:r>
                  <a:rPr lang="en-US" sz="1200" dirty="0"/>
                  <a:t>Cost per unit </a:t>
                </a:r>
                <a:r>
                  <a:rPr lang="en-US" sz="1200" dirty="0" smtClean="0"/>
                  <a:t>($)</a:t>
                </a:r>
                <a:endParaRPr lang="en-US" sz="1200" dirty="0"/>
              </a:p>
            </c:rich>
          </c:tx>
          <c:layout/>
        </c:title>
        <c:numFmt formatCode="0.00" sourceLinked="1"/>
        <c:majorTickMark val="none"/>
        <c:tickLblPos val="nextTo"/>
        <c:spPr>
          <a:ln w="9525">
            <a:noFill/>
          </a:ln>
        </c:spPr>
        <c:txPr>
          <a:bodyPr/>
          <a:lstStyle/>
          <a:p>
            <a:pPr>
              <a:defRPr sz="1200"/>
            </a:pPr>
            <a:endParaRPr lang="en-US"/>
          </a:p>
        </c:txPr>
        <c:crossAx val="34963840"/>
        <c:crosses val="autoZero"/>
        <c:crossBetween val="between"/>
      </c:valAx>
    </c:plotArea>
    <c:legend>
      <c:legendPos val="b"/>
      <c:layout/>
      <c:txPr>
        <a:bodyPr/>
        <a:lstStyle/>
        <a:p>
          <a:pPr>
            <a:defRPr sz="12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solidFill>
                  <a:schemeClr val="tx1"/>
                </a:solidFill>
                <a:latin typeface="Times" charset="0"/>
              </a:defRPr>
            </a:lvl1pPr>
          </a:lstStyle>
          <a:p>
            <a:pPr>
              <a:defRPr/>
            </a:pPr>
            <a:endParaRPr lang="en-US"/>
          </a:p>
        </p:txBody>
      </p:sp>
      <p:sp>
        <p:nvSpPr>
          <p:cNvPr id="2765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solidFill>
                  <a:schemeClr val="tx1"/>
                </a:solidFill>
                <a:latin typeface="Times" charset="0"/>
              </a:defRPr>
            </a:lvl1pPr>
          </a:lstStyle>
          <a:p>
            <a:pPr>
              <a:defRPr/>
            </a:pPr>
            <a:endParaRPr lang="en-US"/>
          </a:p>
        </p:txBody>
      </p:sp>
      <p:sp>
        <p:nvSpPr>
          <p:cNvPr id="2765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solidFill>
                  <a:schemeClr val="tx1"/>
                </a:solidFill>
                <a:latin typeface="Times" charset="0"/>
              </a:defRPr>
            </a:lvl1pPr>
          </a:lstStyle>
          <a:p>
            <a:pPr>
              <a:defRPr/>
            </a:pPr>
            <a:endParaRPr lang="en-US"/>
          </a:p>
        </p:txBody>
      </p:sp>
      <p:sp>
        <p:nvSpPr>
          <p:cNvPr id="2765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solidFill>
                  <a:schemeClr val="tx1"/>
                </a:solidFill>
                <a:latin typeface="Times" charset="0"/>
              </a:defRPr>
            </a:lvl1pPr>
          </a:lstStyle>
          <a:p>
            <a:pPr>
              <a:defRPr/>
            </a:pPr>
            <a:fld id="{41F7F812-3214-4BC2-B846-B89F76A2ADE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0" hangingPunct="0">
              <a:defRPr sz="1300">
                <a:solidFill>
                  <a:schemeClr val="tx1"/>
                </a:solidFill>
                <a:latin typeface="Times"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0" hangingPunct="0">
              <a:defRPr sz="1300">
                <a:solidFill>
                  <a:schemeClr val="tx1"/>
                </a:solidFill>
                <a:latin typeface="Times" charset="0"/>
              </a:defRPr>
            </a:lvl1pPr>
          </a:lstStyle>
          <a:p>
            <a:pPr>
              <a:defRPr/>
            </a:pPr>
            <a:fld id="{2B1894EF-E6F8-4159-A84A-A64F313288D0}" type="datetimeFigureOut">
              <a:rPr lang="en-US"/>
              <a:pPr>
                <a:defRPr/>
              </a:pPr>
              <a:t>10/27/2009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0" hangingPunct="0">
              <a:defRPr sz="1300">
                <a:solidFill>
                  <a:schemeClr val="tx1"/>
                </a:solidFill>
                <a:latin typeface="Times"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eaLnBrk="0" hangingPunct="0">
              <a:defRPr sz="1300">
                <a:solidFill>
                  <a:schemeClr val="tx1"/>
                </a:solidFill>
                <a:latin typeface="Times" charset="0"/>
              </a:defRPr>
            </a:lvl1pPr>
          </a:lstStyle>
          <a:p>
            <a:pPr>
              <a:defRPr/>
            </a:pPr>
            <a:fld id="{9D05BBBE-D9E3-4CED-B93D-681C85FB9BF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457200" algn="l" rtl="0" eaLnBrk="0" fontAlgn="base" hangingPunct="0">
      <a:spcBef>
        <a:spcPct val="30000"/>
      </a:spcBef>
      <a:spcAft>
        <a:spcPct val="0"/>
      </a:spcAft>
      <a:defRPr sz="1400" kern="1200">
        <a:solidFill>
          <a:schemeClr val="tx1"/>
        </a:solidFill>
        <a:latin typeface="+mn-lt"/>
        <a:ea typeface="+mn-ea"/>
        <a:cs typeface="+mn-cs"/>
      </a:defRPr>
    </a:lvl2pPr>
    <a:lvl3pPr marL="914400" algn="l" rtl="0" eaLnBrk="0" fontAlgn="base" hangingPunct="0">
      <a:spcBef>
        <a:spcPct val="30000"/>
      </a:spcBef>
      <a:spcAft>
        <a:spcPct val="0"/>
      </a:spcAft>
      <a:defRPr sz="1400" kern="1200">
        <a:solidFill>
          <a:schemeClr val="tx1"/>
        </a:solidFill>
        <a:latin typeface="+mn-lt"/>
        <a:ea typeface="+mn-ea"/>
        <a:cs typeface="+mn-cs"/>
      </a:defRPr>
    </a:lvl3pPr>
    <a:lvl4pPr marL="1371600" algn="l" rtl="0" eaLnBrk="0" fontAlgn="base" hangingPunct="0">
      <a:spcBef>
        <a:spcPct val="30000"/>
      </a:spcBef>
      <a:spcAft>
        <a:spcPct val="0"/>
      </a:spcAft>
      <a:defRPr sz="1400" kern="1200">
        <a:solidFill>
          <a:schemeClr val="tx1"/>
        </a:solidFill>
        <a:latin typeface="+mn-lt"/>
        <a:ea typeface="+mn-ea"/>
        <a:cs typeface="+mn-cs"/>
      </a:defRPr>
    </a:lvl4pPr>
    <a:lvl5pPr marL="1828800" algn="l" rtl="0" eaLnBrk="0" fontAlgn="base" hangingPunct="0">
      <a:spcBef>
        <a:spcPct val="30000"/>
      </a:spcBef>
      <a:spcAft>
        <a:spcPct val="0"/>
      </a:spcAft>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The first part of this lecture addresses the 5</a:t>
            </a:r>
            <a:r>
              <a:rPr lang="en-US" baseline="30000" dirty="0" smtClean="0"/>
              <a:t>th</a:t>
            </a:r>
            <a:r>
              <a:rPr lang="en-US" dirty="0" smtClean="0"/>
              <a:t> chapter; the second part addresses the 6</a:t>
            </a:r>
            <a:r>
              <a:rPr lang="en-US" baseline="30000" dirty="0" smtClean="0"/>
              <a:t>th</a:t>
            </a:r>
            <a:r>
              <a:rPr lang="en-US" dirty="0" smtClean="0"/>
              <a:t> chapter.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dirty="0" smtClean="0"/>
              <a:t>FIGURE 5.4 (pg. 141) shows how these short-run average cost curves produce the long-run average cost curve.  Any long-run cost curve is simply the lower boundary of the family of short-run cost curves.  So for any output level, there is an optimal short-run total cost curve and average cost curve. Long-run cost curves simply traces these optimal (minimum) short-run cost curves.  </a:t>
            </a:r>
          </a:p>
          <a:p>
            <a:pPr>
              <a:spcBef>
                <a:spcPct val="0"/>
              </a:spcBef>
            </a:pPr>
            <a:endParaRPr lang="en-US" dirty="0" smtClean="0"/>
          </a:p>
          <a:p>
            <a:r>
              <a:rPr lang="en-US" dirty="0" smtClean="0"/>
              <a:t>Long- and short-run cost curves share many common characteristics:</a:t>
            </a:r>
          </a:p>
          <a:p>
            <a:r>
              <a:rPr lang="en-US" dirty="0" smtClean="0"/>
              <a:t> </a:t>
            </a:r>
          </a:p>
          <a:p>
            <a:r>
              <a:rPr lang="en-US" dirty="0" smtClean="0"/>
              <a:t>- Like short run cost curves, long-run cost curves are u-shaped.  The primary variable determining their shape is the presence of </a:t>
            </a:r>
            <a:r>
              <a:rPr lang="en-US" i="1" dirty="0" smtClean="0"/>
              <a:t>returns to scale</a:t>
            </a:r>
            <a:r>
              <a:rPr lang="en-US" dirty="0" smtClean="0"/>
              <a:t>. </a:t>
            </a:r>
            <a:r>
              <a:rPr lang="en-US" dirty="0" smtClean="0"/>
              <a:t>Empirically, most long-run cost curves are u-shaped; they initially exhibit increasing returns to scale (which is why they initially have negative slopes), then constant (this occurs over the region of the LRAC curve where the slope is flat), and finally decreasing returns to scale (which occurs over a region of the LRAC curve where the slope is positive).  While long-run average cost curves share a similar shape with short-run average curves, the source of the shape is different.  With short-run cost curves, the u-shape is caused by diminishing returns of inputs, with long-term curves it is the increasing, constant, and decreasing returns to scale. </a:t>
            </a:r>
            <a:endParaRPr lang="en-US" dirty="0" smtClean="0"/>
          </a:p>
          <a:p>
            <a:r>
              <a:rPr lang="en-US" dirty="0" smtClean="0"/>
              <a:t> </a:t>
            </a:r>
          </a:p>
          <a:p>
            <a:r>
              <a:rPr lang="en-US" dirty="0" smtClean="0"/>
              <a:t>- The long-run marginal cost curve intersects the long-run average cost curve at its lowest point.  Long-run average cost is falling when long-run marginal cost is less than it, and rising when marginal cost is greater than it.  The</a:t>
            </a:r>
            <a:r>
              <a:rPr lang="en-US" baseline="0" dirty="0" smtClean="0"/>
              <a:t> capital/labor ratio implied by this minimum point on the LRAC indicates the optimal scale at which to operate the firm in the </a:t>
            </a:r>
            <a:r>
              <a:rPr lang="en-US" dirty="0" smtClean="0"/>
              <a:t>long run!</a:t>
            </a:r>
          </a:p>
          <a:p>
            <a:pPr>
              <a:spcBef>
                <a:spcPct val="0"/>
              </a:spcBef>
            </a:pPr>
            <a:endParaRPr lang="en-US" dirty="0" smtClean="0"/>
          </a:p>
        </p:txBody>
      </p:sp>
      <p:sp>
        <p:nvSpPr>
          <p:cNvPr id="202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6F0CF9-0119-438D-B57B-62191281F2B7}" type="slidenum">
              <a:rPr lang="en-US" smtClean="0">
                <a:latin typeface="Times"/>
              </a:rPr>
              <a:pPr/>
              <a:t>10</a:t>
            </a:fld>
            <a:endParaRPr lang="en-US" smtClean="0">
              <a:latin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dirty="0" smtClean="0"/>
              <a:t>FIGURE 5.5 (pg. 141) shows that long-run total cost is simply the long-run average cost multiplied by the number of units of output.    </a:t>
            </a:r>
          </a:p>
          <a:p>
            <a:pPr>
              <a:spcBef>
                <a:spcPct val="0"/>
              </a:spcBef>
              <a:buFontTx/>
              <a:buChar char="-"/>
            </a:pPr>
            <a:r>
              <a:rPr lang="en-US" dirty="0" smtClean="0"/>
              <a:t>In the following</a:t>
            </a:r>
            <a:r>
              <a:rPr lang="en-US" baseline="0" dirty="0" smtClean="0"/>
              <a:t> chapters, we will incorporate information about the long run total cost function of the firm to determine the production decision that maximizes profit, given that we have fully optimized the scale and capital/labor ratio for the firm!</a:t>
            </a:r>
            <a:endParaRPr lang="en-US" dirty="0" smtClean="0"/>
          </a:p>
          <a:p>
            <a:pPr>
              <a:spcBef>
                <a:spcPct val="0"/>
              </a:spcBef>
            </a:pPr>
            <a:endParaRPr lang="en-US" dirty="0" smtClean="0"/>
          </a:p>
        </p:txBody>
      </p:sp>
      <p:sp>
        <p:nvSpPr>
          <p:cNvPr id="204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C683C1-B320-4FF9-9DFD-45E5E6C5D4DC}" type="slidenum">
              <a:rPr lang="en-US" smtClean="0">
                <a:latin typeface="Times"/>
              </a:rPr>
              <a:pPr/>
              <a:t>11</a:t>
            </a:fld>
            <a:endParaRPr lang="en-US" smtClean="0">
              <a:latin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0"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To illustrate the relationship between a firm's long-run and short-run cost functions, consider a Martin division that produces MP3</a:t>
            </a:r>
            <a:r>
              <a:rPr lang="en-US" baseline="0" dirty="0" smtClean="0"/>
              <a:t> players.</a:t>
            </a:r>
          </a:p>
          <a:p>
            <a:pPr>
              <a:buFontTx/>
              <a:buNone/>
            </a:pPr>
            <a:endParaRPr lang="en-US" dirty="0" smtClean="0"/>
          </a:p>
          <a:p>
            <a:pPr>
              <a:buFontTx/>
              <a:buChar char="•"/>
            </a:pPr>
            <a:r>
              <a:rPr lang="en-US" dirty="0" smtClean="0"/>
              <a:t>The first question to ask, is what are turns to scale (answer: constant, since .5 + .5 = 1!).</a:t>
            </a:r>
          </a:p>
          <a:p>
            <a:endParaRPr lang="en-US" dirty="0" smtClean="0"/>
          </a:p>
          <a:p>
            <a:pPr>
              <a:buFontTx/>
              <a:buChar char="•"/>
            </a:pPr>
            <a:r>
              <a:rPr lang="en-US" dirty="0" smtClean="0"/>
              <a:t>In equation 5.2, we solve for L in terms of Q and K.  In equation 5.3, we calculate total costs – labor is paid $8 per hour, and capital costs $2 per unit.  </a:t>
            </a:r>
          </a:p>
          <a:p>
            <a:endParaRPr lang="en-US" dirty="0" smtClean="0"/>
          </a:p>
          <a:p>
            <a:pPr>
              <a:buFontTx/>
              <a:buChar char="•"/>
            </a:pPr>
            <a:r>
              <a:rPr lang="en-US" dirty="0" smtClean="0"/>
              <a:t>In equation 5.4, we compute the short run total cost, assuming that capital is fixed; specifically, we assume that K=10 (i.e., 10 thousand units of capital).  AC</a:t>
            </a:r>
            <a:r>
              <a:rPr lang="en-US" baseline="-25000" dirty="0" smtClean="0"/>
              <a:t>s</a:t>
            </a:r>
            <a:r>
              <a:rPr lang="en-US" dirty="0" smtClean="0"/>
              <a:t>  and MC</a:t>
            </a:r>
            <a:r>
              <a:rPr lang="en-US" baseline="-25000" dirty="0" smtClean="0"/>
              <a:t>s</a:t>
            </a:r>
            <a:r>
              <a:rPr lang="en-US" dirty="0" smtClean="0"/>
              <a:t> are then obvious.</a:t>
            </a:r>
          </a:p>
          <a:p>
            <a:pPr>
              <a:buFontTx/>
              <a:buChar char="•"/>
            </a:pPr>
            <a:endParaRPr lang="en-US" dirty="0" smtClean="0"/>
          </a:p>
          <a:p>
            <a:pPr>
              <a:buFontTx/>
              <a:buChar char="•"/>
            </a:pPr>
            <a:r>
              <a:rPr lang="en-US" dirty="0" smtClean="0"/>
              <a:t>Put all of these up on a</a:t>
            </a:r>
            <a:r>
              <a:rPr lang="en-US" baseline="0" dirty="0" smtClean="0"/>
              <a:t> flip chart </a:t>
            </a:r>
            <a:r>
              <a:rPr lang="en-US" dirty="0" smtClean="0"/>
              <a:t>so that I can subsequently reference them!</a:t>
            </a:r>
          </a:p>
        </p:txBody>
      </p:sp>
      <p:sp>
        <p:nvSpPr>
          <p:cNvPr id="206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58ACF2-CE98-4FBF-BE68-93D155637734}" type="slidenum">
              <a:rPr lang="en-US" smtClean="0">
                <a:latin typeface="Times"/>
              </a:rPr>
              <a:pPr/>
              <a:t>12</a:t>
            </a:fld>
            <a:endParaRPr lang="en-US" smtClean="0">
              <a:latin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8"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However, in the long-run, capital is </a:t>
            </a:r>
            <a:r>
              <a:rPr lang="en-US" i="1" dirty="0" smtClean="0"/>
              <a:t>not</a:t>
            </a:r>
            <a:r>
              <a:rPr lang="en-US" dirty="0" smtClean="0"/>
              <a:t> fixed.  Therefore,</a:t>
            </a:r>
            <a:r>
              <a:rPr lang="en-US" baseline="0" dirty="0" smtClean="0"/>
              <a:t> l</a:t>
            </a:r>
            <a:r>
              <a:rPr lang="en-US" dirty="0" smtClean="0"/>
              <a:t>et’s figure out the level of K that minimizes total cost! (it might help to rewrite 5.3 on the flip chart using</a:t>
            </a:r>
            <a:r>
              <a:rPr lang="en-US" baseline="0" dirty="0" smtClean="0"/>
              <a:t> a negative 1 exponent value on K; this way, we can apply the power rule!)</a:t>
            </a:r>
            <a:r>
              <a:rPr lang="en-US" dirty="0" smtClean="0"/>
              <a:t/>
            </a:r>
            <a:br>
              <a:rPr lang="en-US" dirty="0" smtClean="0"/>
            </a:br>
            <a:endParaRPr lang="en-US" dirty="0" smtClean="0"/>
          </a:p>
          <a:p>
            <a:pPr>
              <a:buFontTx/>
              <a:buChar char="•"/>
            </a:pPr>
            <a:r>
              <a:rPr lang="en-US" dirty="0" smtClean="0"/>
              <a:t>The marginal cost of capital (</a:t>
            </a:r>
            <a:r>
              <a:rPr lang="en-US" dirty="0" err="1" smtClean="0"/>
              <a:t>dTC</a:t>
            </a:r>
            <a:r>
              <a:rPr lang="en-US" dirty="0" smtClean="0"/>
              <a:t>/</a:t>
            </a:r>
            <a:r>
              <a:rPr lang="en-US" dirty="0" err="1" smtClean="0"/>
              <a:t>dK</a:t>
            </a:r>
            <a:r>
              <a:rPr lang="en-US" dirty="0" smtClean="0"/>
              <a:t>) is </a:t>
            </a:r>
            <a:r>
              <a:rPr lang="en-US" i="1" dirty="0" smtClean="0"/>
              <a:t>minimized</a:t>
            </a:r>
            <a:r>
              <a:rPr lang="en-US" dirty="0" smtClean="0"/>
              <a:t> in this case if K = Q/2 (note: check the second order condition (it’s positive!).  Consequently, the </a:t>
            </a:r>
            <a:r>
              <a:rPr lang="en-US" i="1" dirty="0" smtClean="0"/>
              <a:t>optimal scale of operation </a:t>
            </a:r>
            <a:r>
              <a:rPr lang="en-US" dirty="0" smtClean="0"/>
              <a:t>involves purchasing half as many capital units as the number of products units that are in demand</a:t>
            </a:r>
            <a:r>
              <a:rPr lang="en-US" baseline="0" dirty="0" smtClean="0"/>
              <a:t> in the market.</a:t>
            </a:r>
            <a:r>
              <a:rPr lang="en-US" dirty="0" smtClean="0"/>
              <a:t> </a:t>
            </a:r>
            <a:br>
              <a:rPr lang="en-US" dirty="0" smtClean="0"/>
            </a:br>
            <a:endParaRPr lang="en-US" dirty="0" smtClean="0"/>
          </a:p>
          <a:p>
            <a:pPr>
              <a:buFontTx/>
              <a:buChar char="•"/>
            </a:pPr>
            <a:r>
              <a:rPr lang="en-US" dirty="0" smtClean="0"/>
              <a:t>In (5.5), we compute the </a:t>
            </a:r>
            <a:r>
              <a:rPr lang="en-US" i="1" dirty="0" smtClean="0"/>
              <a:t>long-run total cost function </a:t>
            </a:r>
            <a:r>
              <a:rPr lang="en-US" dirty="0" smtClean="0"/>
              <a:t>by substituting in the minimized marginal cost of capital (K = Q/2), and we find that TC</a:t>
            </a:r>
            <a:r>
              <a:rPr lang="en-US" baseline="-25000" dirty="0" smtClean="0"/>
              <a:t>L </a:t>
            </a:r>
            <a:r>
              <a:rPr lang="en-US" dirty="0" smtClean="0"/>
              <a:t>is 2Q!</a:t>
            </a:r>
          </a:p>
          <a:p>
            <a:pPr>
              <a:buFontTx/>
              <a:buChar char="•"/>
            </a:pPr>
            <a:endParaRPr lang="en-US" dirty="0" smtClean="0"/>
          </a:p>
          <a:p>
            <a:pPr>
              <a:buFontTx/>
              <a:buChar char="•"/>
            </a:pPr>
            <a:r>
              <a:rPr lang="en-US" dirty="0" smtClean="0"/>
              <a:t>The equation after 5.5 confirms</a:t>
            </a:r>
            <a:r>
              <a:rPr lang="en-US" baseline="0" dirty="0" smtClean="0"/>
              <a:t> that we </a:t>
            </a:r>
            <a:r>
              <a:rPr lang="en-US" dirty="0" smtClean="0"/>
              <a:t>have also minimized the long-run average cost AC</a:t>
            </a:r>
            <a:r>
              <a:rPr lang="en-US" baseline="-25000" dirty="0" smtClean="0"/>
              <a:t>L</a:t>
            </a:r>
            <a:r>
              <a:rPr lang="en-US" dirty="0" smtClean="0"/>
              <a:t> since AC</a:t>
            </a:r>
            <a:r>
              <a:rPr lang="en-US" baseline="-25000" dirty="0" smtClean="0"/>
              <a:t>L</a:t>
            </a:r>
            <a:r>
              <a:rPr lang="en-US" dirty="0" smtClean="0"/>
              <a:t>= MC</a:t>
            </a:r>
            <a:r>
              <a:rPr lang="en-US" baseline="-25000" dirty="0" smtClean="0"/>
              <a:t>L</a:t>
            </a:r>
            <a:r>
              <a:rPr lang="en-US" baseline="0" dirty="0" smtClean="0"/>
              <a:t>; therefore, the l</a:t>
            </a:r>
            <a:r>
              <a:rPr lang="en-US" dirty="0" smtClean="0"/>
              <a:t>ong-run average cost is $2 per MP3 player! </a:t>
            </a:r>
          </a:p>
        </p:txBody>
      </p:sp>
      <p:sp>
        <p:nvSpPr>
          <p:cNvPr id="208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541B9D-1EEA-4E87-8B2B-25DEE0DB95AA}" type="slidenum">
              <a:rPr lang="en-US" smtClean="0">
                <a:latin typeface="Times"/>
              </a:rPr>
              <a:pPr/>
              <a:t>13</a:t>
            </a:fld>
            <a:endParaRPr lang="en-US" smtClean="0">
              <a:latin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dirty="0" smtClean="0"/>
              <a:t>This figure (which appears on p. 142 of the textbook) illustrates graphically the math that we showed on the previous two slides.</a:t>
            </a:r>
          </a:p>
          <a:p>
            <a:pPr>
              <a:spcBef>
                <a:spcPct val="0"/>
              </a:spcBef>
              <a:buFontTx/>
              <a:buChar char="•"/>
            </a:pPr>
            <a:endParaRPr lang="en-US" dirty="0" smtClean="0"/>
          </a:p>
          <a:p>
            <a:pPr>
              <a:spcBef>
                <a:spcPct val="0"/>
              </a:spcBef>
              <a:buFontTx/>
              <a:buChar char="•"/>
            </a:pPr>
            <a:r>
              <a:rPr lang="en-US" dirty="0" smtClean="0"/>
              <a:t>As is always the case, the short-run marginal cost function intersects the short-run average cost function at its minimum point, where </a:t>
            </a:r>
            <a:r>
              <a:rPr lang="en-US" i="1" dirty="0" smtClean="0"/>
              <a:t>Q</a:t>
            </a:r>
            <a:r>
              <a:rPr lang="en-US" dirty="0" smtClean="0"/>
              <a:t> = 20 and </a:t>
            </a:r>
            <a:r>
              <a:rPr lang="en-US" i="1" dirty="0" smtClean="0"/>
              <a:t>AC</a:t>
            </a:r>
            <a:r>
              <a:rPr lang="en-US" i="1" baseline="-25000" dirty="0" smtClean="0"/>
              <a:t>s  </a:t>
            </a:r>
            <a:r>
              <a:rPr lang="en-US" dirty="0" smtClean="0"/>
              <a:t>= 2.  At this point, short run average cost = long-run average cost = short term marginal cost = long-run marginal cost.</a:t>
            </a:r>
            <a:br>
              <a:rPr lang="en-US" dirty="0" smtClean="0"/>
            </a:br>
            <a:endParaRPr lang="en-US" dirty="0" smtClean="0"/>
          </a:p>
          <a:p>
            <a:pPr>
              <a:spcBef>
                <a:spcPct val="0"/>
              </a:spcBef>
              <a:buFontTx/>
              <a:buChar char="•"/>
            </a:pPr>
            <a:r>
              <a:rPr lang="en-US" dirty="0" smtClean="0"/>
              <a:t>Here, the quantity which minimizes long-run</a:t>
            </a:r>
            <a:r>
              <a:rPr lang="en-US" baseline="0" dirty="0" smtClean="0"/>
              <a:t> average cost is Q = 20,000 MP3 players per month.</a:t>
            </a:r>
            <a:r>
              <a:rPr lang="en-US" dirty="0" smtClean="0"/>
              <a:t/>
            </a:r>
            <a:br>
              <a:rPr lang="en-US" dirty="0" smtClean="0"/>
            </a:br>
            <a:endParaRPr lang="en-US" dirty="0" smtClean="0"/>
          </a:p>
          <a:p>
            <a:pPr>
              <a:spcBef>
                <a:spcPct val="0"/>
              </a:spcBef>
              <a:buFontTx/>
              <a:buChar char="•"/>
            </a:pPr>
            <a:r>
              <a:rPr lang="en-US" dirty="0" smtClean="0"/>
              <a:t>The total cost function here is horizontal because the production function exhibits </a:t>
            </a:r>
            <a:r>
              <a:rPr lang="en-US" i="1" dirty="0" smtClean="0"/>
              <a:t>constant returns to scale</a:t>
            </a:r>
            <a:r>
              <a:rPr lang="en-US" dirty="0" smtClean="0"/>
              <a:t>.  As we have previously discussed, it is not uncommon for there to be some scale economies in the real world (over at least some range of output).</a:t>
            </a:r>
            <a:br>
              <a:rPr lang="en-US" dirty="0" smtClean="0"/>
            </a:br>
            <a:endParaRPr lang="en-US" dirty="0" smtClean="0"/>
          </a:p>
          <a:p>
            <a:pPr>
              <a:spcBef>
                <a:spcPct val="0"/>
              </a:spcBef>
              <a:buFontTx/>
              <a:buChar char="•"/>
            </a:pPr>
            <a:r>
              <a:rPr lang="en-US" dirty="0" smtClean="0"/>
              <a:t>In the real world,</a:t>
            </a:r>
            <a:r>
              <a:rPr lang="en-US" baseline="0" dirty="0" smtClean="0"/>
              <a:t> scale economies are not necessarily confined to production only; they can be found in most business processes, including distribution, raising capital, advertising, and most business processes. The text notes that </a:t>
            </a:r>
            <a:endParaRPr lang="en-US" dirty="0" smtClean="0"/>
          </a:p>
          <a:p>
            <a:pPr>
              <a:spcBef>
                <a:spcPct val="0"/>
              </a:spcBef>
              <a:buFontTx/>
              <a:buChar char="•"/>
            </a:pPr>
            <a:endParaRPr lang="en-US" i="1" dirty="0" smtClean="0"/>
          </a:p>
        </p:txBody>
      </p:sp>
      <p:sp>
        <p:nvSpPr>
          <p:cNvPr id="210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0617A1-D8AD-473C-ACED-4F18E35CD6B4}" type="slidenum">
              <a:rPr lang="en-US" smtClean="0">
                <a:latin typeface="Times"/>
              </a:rPr>
              <a:pPr/>
              <a:t>14</a:t>
            </a:fld>
            <a:endParaRPr lang="en-US" smtClean="0">
              <a:latin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These</a:t>
            </a:r>
            <a:r>
              <a:rPr lang="en-US" baseline="0" dirty="0" smtClean="0"/>
              <a:t> examples are given on p. 146.  In the case of UPS, this information enables UPS to figure out how to best tweak its distribution system so as to take maximum advantage of the scale economies in its distribution network.  Sometimes there are counter-intuitive results here; e.g., how </a:t>
            </a:r>
            <a:r>
              <a:rPr lang="en-US" baseline="0" dirty="0" err="1" smtClean="0"/>
              <a:t>Fedex</a:t>
            </a:r>
            <a:r>
              <a:rPr lang="en-US" baseline="0" dirty="0" smtClean="0"/>
              <a:t> routes most of its deliveries through </a:t>
            </a:r>
            <a:r>
              <a:rPr lang="en-US" baseline="0" dirty="0" err="1" smtClean="0"/>
              <a:t>memphis</a:t>
            </a:r>
            <a:r>
              <a:rPr lang="en-US" baseline="0" dirty="0" smtClean="0"/>
              <a:t>.</a:t>
            </a:r>
          </a:p>
          <a:p>
            <a:pPr>
              <a:buFont typeface="Arial" pitchFamily="34" charset="0"/>
              <a:buNone/>
            </a:pPr>
            <a:endParaRPr lang="en-US" baseline="0" dirty="0" smtClean="0"/>
          </a:p>
          <a:p>
            <a:pPr>
              <a:buFont typeface="Arial" pitchFamily="34" charset="0"/>
              <a:buChar char="•"/>
            </a:pPr>
            <a:r>
              <a:rPr lang="en-US" baseline="0" dirty="0" smtClean="0"/>
              <a:t>Perhaps students can also cite some other examples.  </a:t>
            </a:r>
            <a:endParaRPr lang="en-US" dirty="0"/>
          </a:p>
        </p:txBody>
      </p:sp>
      <p:sp>
        <p:nvSpPr>
          <p:cNvPr id="4" name="Slide Number Placeholder 3"/>
          <p:cNvSpPr>
            <a:spLocks noGrp="1"/>
          </p:cNvSpPr>
          <p:nvPr>
            <p:ph type="sldNum" sz="quarter" idx="10"/>
          </p:nvPr>
        </p:nvSpPr>
        <p:spPr/>
        <p:txBody>
          <a:bodyPr/>
          <a:lstStyle/>
          <a:p>
            <a:pPr>
              <a:defRPr/>
            </a:pPr>
            <a:fld id="{9D05BBBE-D9E3-4CED-B93D-681C85FB9BF2}"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Solve this problem on the flip charts!</a:t>
            </a:r>
            <a:endParaRPr lang="en-US" dirty="0"/>
          </a:p>
        </p:txBody>
      </p:sp>
      <p:sp>
        <p:nvSpPr>
          <p:cNvPr id="4" name="Slide Number Placeholder 3"/>
          <p:cNvSpPr>
            <a:spLocks noGrp="1"/>
          </p:cNvSpPr>
          <p:nvPr>
            <p:ph type="sldNum" sz="quarter" idx="10"/>
          </p:nvPr>
        </p:nvSpPr>
        <p:spPr/>
        <p:txBody>
          <a:bodyPr/>
          <a:lstStyle/>
          <a:p>
            <a:pPr>
              <a:defRPr/>
            </a:pPr>
            <a:fld id="{9D05BBBE-D9E3-4CED-B93D-681C85FB9BF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In</a:t>
            </a:r>
            <a:r>
              <a:rPr lang="en-US" baseline="0" dirty="0" smtClean="0"/>
              <a:t> equation 5.6, C(Q</a:t>
            </a:r>
            <a:r>
              <a:rPr lang="en-US" baseline="-25000" dirty="0" smtClean="0"/>
              <a:t>1</a:t>
            </a:r>
            <a:r>
              <a:rPr lang="en-US" dirty="0" smtClean="0"/>
              <a:t>) indicates the cost of only producing product</a:t>
            </a:r>
            <a:r>
              <a:rPr lang="en-US" baseline="0" dirty="0" smtClean="0"/>
              <a:t> 1, C(Q</a:t>
            </a:r>
            <a:r>
              <a:rPr lang="en-US" baseline="-25000" dirty="0" smtClean="0"/>
              <a:t>2</a:t>
            </a:r>
            <a:r>
              <a:rPr lang="en-US" dirty="0" smtClean="0"/>
              <a:t>) indicates the cost of only producing product</a:t>
            </a:r>
            <a:r>
              <a:rPr lang="en-US" baseline="0" dirty="0" smtClean="0"/>
              <a:t> 2, and C(Q</a:t>
            </a:r>
            <a:r>
              <a:rPr lang="en-US" baseline="-25000" dirty="0" smtClean="0"/>
              <a:t>1</a:t>
            </a:r>
            <a:r>
              <a:rPr lang="en-US" baseline="0" dirty="0" smtClean="0"/>
              <a:t>+Q</a:t>
            </a:r>
            <a:r>
              <a:rPr lang="en-US" baseline="-25000" dirty="0" smtClean="0"/>
              <a:t>2</a:t>
            </a:r>
            <a:r>
              <a:rPr lang="en-US" dirty="0" smtClean="0"/>
              <a:t>) represents the cost of producing these products</a:t>
            </a:r>
            <a:r>
              <a:rPr lang="en-US" baseline="0" dirty="0" smtClean="0"/>
              <a:t> jointly.</a:t>
            </a:r>
            <a:br>
              <a:rPr lang="en-US" baseline="0" dirty="0" smtClean="0"/>
            </a:br>
            <a:endParaRPr lang="en-US" baseline="0" dirty="0" smtClean="0"/>
          </a:p>
          <a:p>
            <a:pPr>
              <a:buFontTx/>
              <a:buChar char="•"/>
            </a:pPr>
            <a:r>
              <a:rPr lang="en-US" baseline="0" dirty="0" smtClean="0"/>
              <a:t>The example given here </a:t>
            </a:r>
            <a:r>
              <a:rPr lang="en-US" dirty="0" smtClean="0"/>
              <a:t>indicates that the Martin Company enjoys economies of scope.  Basically, it represents a simple </a:t>
            </a:r>
            <a:r>
              <a:rPr lang="en-US" i="1" dirty="0" smtClean="0"/>
              <a:t>synergy</a:t>
            </a:r>
            <a:r>
              <a:rPr lang="en-US" dirty="0" smtClean="0"/>
              <a:t> measure.  The numerator represents the net cost benefit of joint production, as a proportion of the cost of joint production.</a:t>
            </a:r>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BA7C9F-89B2-407B-9C5F-AC4EB97EFA56}" type="slidenum">
              <a:rPr lang="en-US" smtClean="0">
                <a:latin typeface="Times"/>
              </a:rPr>
              <a:pPr/>
              <a:t>17</a:t>
            </a:fld>
            <a:endParaRPr lang="en-US" smtClean="0">
              <a:latin typeface="Time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a:ln/>
        </p:spPr>
        <p:txBody>
          <a:bodyPr>
            <a:normAutofit/>
          </a:bodyPr>
          <a:lstStyle/>
          <a:p>
            <a:pPr>
              <a:buFont typeface="Arial" pitchFamily="34" charset="0"/>
              <a:buChar char="•"/>
              <a:defRPr/>
            </a:pPr>
            <a:r>
              <a:rPr lang="en-US" dirty="0" smtClean="0"/>
              <a:t>Another example which comes to mind is how Proctor &amp; Gamble produces hundreds of consumer products ranging from razors to toothpaste; by spreading marketing costs across product lines, P&amp;G lowers the average cost for each product.  This is also certainly</a:t>
            </a:r>
            <a:r>
              <a:rPr lang="en-US" baseline="0" dirty="0" smtClean="0"/>
              <a:t> the case with Time Warner Cable and AT&amp;T’s “triple play” product options.  </a:t>
            </a:r>
            <a:r>
              <a:rPr lang="en-US" dirty="0" smtClean="0"/>
              <a:t/>
            </a:r>
            <a:br>
              <a:rPr lang="en-US" dirty="0" smtClean="0"/>
            </a:br>
            <a:endParaRPr lang="en-US" dirty="0" smtClean="0"/>
          </a:p>
          <a:p>
            <a:pPr>
              <a:buFont typeface="Arial" pitchFamily="34" charset="0"/>
              <a:buChar char="•"/>
              <a:defRPr/>
            </a:pPr>
            <a:r>
              <a:rPr lang="en-US" dirty="0" smtClean="0"/>
              <a:t>Economies of scope arise from “complementarities” that may exist in the production or distribution of goods or services. The common denominator here is the spreading of costs across more than 1 different activity. </a:t>
            </a:r>
          </a:p>
          <a:p>
            <a:pPr>
              <a:buFont typeface="Arial" pitchFamily="34" charset="0"/>
              <a:buChar char="•"/>
              <a:defRPr/>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Perfectly competitive markets are not strategically interesting because managers cannot affect behavior in them.  However, they lay the groundwork for our examination of more strategically interesting markets where managers must consider (and anticipate) the actions of other market players (e.g., consumers, rivals) in setting prices.  The cases of monopoly, monopolistic competition, and oligopoly are specifically addressed in the next set of chapters that we will be covering.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If we translate the economic profit = 0 into financial terms, this is consistent with the firm earning a “fair rate of return”, where NPV = 0.  Zero</a:t>
            </a:r>
            <a:r>
              <a:rPr lang="en-US" baseline="0" dirty="0" smtClean="0"/>
              <a:t> economic profit is fair, in that it enables the firm to cover opportunity costs, but the firm cannot reasonably expect to earn “excess” profits.</a:t>
            </a: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D05BBBE-D9E3-4CED-B93D-681C85FB9BF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sz="1200" dirty="0" smtClean="0"/>
              <a:t>Here, we introduce cost functions in addition to production</a:t>
            </a:r>
            <a:r>
              <a:rPr lang="en-US" sz="1200" baseline="0" dirty="0" smtClean="0"/>
              <a:t> functions which were the topic of Chapter 4!</a:t>
            </a:r>
            <a:endParaRPr lang="en-U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In chapter 7, we study Monopoly and Monopolistic Competition.</a:t>
            </a:r>
            <a:br>
              <a:rPr lang="en-US" dirty="0" smtClean="0"/>
            </a:br>
            <a:endParaRPr lang="en-US" dirty="0" smtClean="0"/>
          </a:p>
          <a:p>
            <a:pPr>
              <a:buFontTx/>
              <a:buChar char="•"/>
            </a:pPr>
            <a:r>
              <a:rPr lang="en-US" dirty="0" smtClean="0"/>
              <a:t>Monopolistically competitive markets are strategically more interesting because managers must consider (and anticipate) the actions of other market players (e.g., consumers, rivals) in setting prices.  The same point applies in the case of oligopoly (where there exists a limited number of firms and the barriers to entry and exit are high).</a:t>
            </a:r>
            <a:br>
              <a:rPr lang="en-US" dirty="0" smtClean="0"/>
            </a:br>
            <a:endParaRPr lang="en-US" dirty="0" smtClean="0"/>
          </a:p>
          <a:p>
            <a:pPr>
              <a:buFontTx/>
              <a:buChar char="•"/>
            </a:pPr>
            <a:r>
              <a:rPr lang="en-US" dirty="0" smtClean="0"/>
              <a:t>Advertising and product differentiation are used in monopolistically competitive markets to distinguish one firm’s products from another’s; e.g., think about commercials for companies like hotel chains and travel industry websites!</a:t>
            </a:r>
            <a:br>
              <a:rPr lang="en-US" dirty="0" smtClean="0"/>
            </a:br>
            <a:endParaRPr lang="en-US" dirty="0" smtClean="0"/>
          </a:p>
          <a:p>
            <a:pPr>
              <a:buFontTx/>
              <a:buChar char="•"/>
            </a:pPr>
            <a:r>
              <a:rPr lang="en-US" dirty="0" smtClean="0"/>
              <a:t>More recently (during the past 15 years or so), Microsoft </a:t>
            </a:r>
            <a:r>
              <a:rPr lang="en-US" dirty="0" smtClean="0"/>
              <a:t>has </a:t>
            </a:r>
            <a:r>
              <a:rPr lang="en-US" dirty="0" smtClean="0"/>
              <a:t>had </a:t>
            </a:r>
            <a:r>
              <a:rPr lang="en-US" dirty="0" smtClean="0"/>
              <a:t>repeated confrontations with the Federal Trade Commission, Department of Justice, and European Community-equivalent regulatory organizations involving  anti-trust regulatory actions.  In these actions, Microsoft is characterized as a monopolistic firm, although it might be more accurate to characterize Microsoft as an </a:t>
            </a:r>
            <a:r>
              <a:rPr lang="en-US" i="1" dirty="0" smtClean="0"/>
              <a:t>oligopolistic</a:t>
            </a:r>
            <a:r>
              <a:rPr lang="en-US" dirty="0" smtClean="0"/>
              <a:t> firm, since the markets in which it competes are (at least in principle) </a:t>
            </a:r>
            <a:r>
              <a:rPr lang="en-US" i="1" dirty="0" smtClean="0"/>
              <a:t>contestable</a:t>
            </a:r>
            <a:r>
              <a:rPr lang="en-US" dirty="0" smtClean="0"/>
              <a:t>; e.g., in the operating system space, you have Mac OS, various flavors of Unix, Linux, etc., and in the office suite space, you have open-source software (e.g., Star-office and Google Office software).</a:t>
            </a:r>
          </a:p>
        </p:txBody>
      </p:sp>
      <p:sp>
        <p:nvSpPr>
          <p:cNvPr id="4" name="Slide Number Placeholder 3"/>
          <p:cNvSpPr>
            <a:spLocks noGrp="1"/>
          </p:cNvSpPr>
          <p:nvPr>
            <p:ph type="sldNum" sz="quarter" idx="10"/>
          </p:nvPr>
        </p:nvSpPr>
        <p:spPr/>
        <p:txBody>
          <a:bodyPr/>
          <a:lstStyle/>
          <a:p>
            <a:pPr>
              <a:defRPr/>
            </a:pPr>
            <a:fld id="{9D05BBBE-D9E3-4CED-B93D-681C85FB9BF2}"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In Chapter 10, we study oligopoly.</a:t>
            </a:r>
            <a:br>
              <a:rPr lang="en-US" dirty="0" smtClean="0"/>
            </a:br>
            <a:endParaRPr lang="en-US" dirty="0" smtClean="0"/>
          </a:p>
          <a:p>
            <a:pPr>
              <a:buFontTx/>
              <a:buChar char="•"/>
            </a:pPr>
            <a:r>
              <a:rPr lang="en-US" dirty="0" smtClean="0"/>
              <a:t>E.g.,</a:t>
            </a:r>
            <a:r>
              <a:rPr lang="en-US" baseline="0" dirty="0" smtClean="0"/>
              <a:t> s</a:t>
            </a:r>
            <a:r>
              <a:rPr lang="en-US" dirty="0" smtClean="0"/>
              <a:t>ee http://econblog.garven.com/2009/10/21/the-economics-of-the-market-for-swine-flu-vaccine/ for my discussion of the oligopolistic</a:t>
            </a:r>
            <a:r>
              <a:rPr lang="en-US" baseline="0" dirty="0" smtClean="0"/>
              <a:t> structure of the global vaccine market that is </a:t>
            </a:r>
            <a:r>
              <a:rPr lang="en-US" dirty="0" smtClean="0"/>
              <a:t>contested by only four companies: GlaxoSmithKline, </a:t>
            </a:r>
            <a:r>
              <a:rPr lang="en-US" dirty="0" err="1" smtClean="0"/>
              <a:t>Sanofi</a:t>
            </a:r>
            <a:r>
              <a:rPr lang="en-US" dirty="0" smtClean="0"/>
              <a:t>-Aventis, Novartis AG and AstraZeneca.</a:t>
            </a:r>
          </a:p>
        </p:txBody>
      </p:sp>
      <p:sp>
        <p:nvSpPr>
          <p:cNvPr id="4" name="Slide Number Placeholder 3"/>
          <p:cNvSpPr>
            <a:spLocks noGrp="1"/>
          </p:cNvSpPr>
          <p:nvPr>
            <p:ph type="sldNum" sz="quarter" idx="10"/>
          </p:nvPr>
        </p:nvSpPr>
        <p:spPr/>
        <p:txBody>
          <a:bodyPr/>
          <a:lstStyle/>
          <a:p>
            <a:pPr>
              <a:defRPr/>
            </a:pPr>
            <a:fld id="{9D05BBBE-D9E3-4CED-B93D-681C85FB9BF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dirty="0" smtClean="0"/>
              <a:t>Perfectly competitive markets are not strategically interesting because managers cannot affect behavior in them.  However, they lay the groundwork for our examination of more strategically interesting markets where managers must consider (and anticipate) the actions of other market players (e.g., consumers, rivals) in setting prices.  The cases of monopoly, monopolistic competition, and oligopoly are specifically addressed in the next set of chapters that we will be covering.  </a:t>
            </a:r>
            <a:br>
              <a:rPr lang="en-US" dirty="0" smtClean="0"/>
            </a:br>
            <a:endParaRPr lang="en-US" dirty="0" smtClean="0"/>
          </a:p>
          <a:p>
            <a:pPr>
              <a:spcBef>
                <a:spcPct val="0"/>
              </a:spcBef>
              <a:buFontTx/>
              <a:buChar char="•"/>
            </a:pPr>
            <a:r>
              <a:rPr lang="en-US" dirty="0" smtClean="0"/>
              <a:t> In an oligopoly, sellers are so few that the actions of any one of them will materially affect price and have a measurable impact on competitors.  Firms will sometimes, but not always, produce identical products; e.g., in steel and aluminum they do, while in autos, they do not.  </a:t>
            </a:r>
          </a:p>
        </p:txBody>
      </p:sp>
      <p:sp>
        <p:nvSpPr>
          <p:cNvPr id="227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3D1C07-DC84-46F0-A33C-B1C3997B8212}" type="slidenum">
              <a:rPr lang="en-US" smtClean="0">
                <a:latin typeface="Times"/>
              </a:rPr>
              <a:pPr/>
              <a:t>22</a:t>
            </a:fld>
            <a:endParaRPr lang="en-US" smtClean="0">
              <a:latin typeface="Time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dirty="0" smtClean="0"/>
              <a:t>Here, demand is given by </a:t>
            </a:r>
            <a:r>
              <a:rPr lang="en-US" i="1" dirty="0" smtClean="0"/>
              <a:t>P = </a:t>
            </a:r>
            <a:r>
              <a:rPr lang="en-US" dirty="0" smtClean="0"/>
              <a:t>22 – 0.5</a:t>
            </a:r>
            <a:r>
              <a:rPr lang="en-US" i="1" dirty="0" smtClean="0"/>
              <a:t>Q</a:t>
            </a:r>
            <a:r>
              <a:rPr lang="en-US" i="1" baseline="-25000" dirty="0" smtClean="0"/>
              <a:t>D</a:t>
            </a:r>
            <a:r>
              <a:rPr lang="en-US" dirty="0" smtClean="0"/>
              <a:t> (equation (6.1), whereas supply is given by </a:t>
            </a:r>
            <a:r>
              <a:rPr lang="en-US" i="1" dirty="0" smtClean="0"/>
              <a:t>P = </a:t>
            </a:r>
            <a:r>
              <a:rPr lang="en-US" dirty="0" smtClean="0"/>
              <a:t>4 + 0.25</a:t>
            </a:r>
            <a:r>
              <a:rPr lang="en-US" i="1" dirty="0" smtClean="0"/>
              <a:t>Q</a:t>
            </a:r>
            <a:r>
              <a:rPr lang="en-US" i="1" baseline="-25000" dirty="0" smtClean="0"/>
              <a:t>S</a:t>
            </a:r>
            <a:r>
              <a:rPr lang="en-US" dirty="0" smtClean="0"/>
              <a:t>  (equation (6.2), both on p. 172.  The equilibrium price is found by equating demand and supply:</a:t>
            </a:r>
          </a:p>
          <a:p>
            <a:pPr>
              <a:spcBef>
                <a:spcPct val="0"/>
              </a:spcBef>
              <a:buFontTx/>
              <a:buChar char="•"/>
            </a:pPr>
            <a:endParaRPr lang="en-US" dirty="0" smtClean="0"/>
          </a:p>
          <a:p>
            <a:pPr algn="ctr">
              <a:spcBef>
                <a:spcPct val="0"/>
              </a:spcBef>
            </a:pPr>
            <a:r>
              <a:rPr lang="en-US" i="1" dirty="0" smtClean="0"/>
              <a:t>P = </a:t>
            </a:r>
            <a:r>
              <a:rPr lang="en-US" dirty="0" smtClean="0"/>
              <a:t>22 – 0.5</a:t>
            </a:r>
            <a:r>
              <a:rPr lang="en-US" i="1" dirty="0" smtClean="0"/>
              <a:t>Q</a:t>
            </a:r>
            <a:r>
              <a:rPr lang="en-US" dirty="0" smtClean="0"/>
              <a:t> </a:t>
            </a:r>
            <a:r>
              <a:rPr lang="en-US" i="1" dirty="0" smtClean="0"/>
              <a:t>= </a:t>
            </a:r>
            <a:r>
              <a:rPr lang="en-US" dirty="0" smtClean="0"/>
              <a:t>4 + 0.25</a:t>
            </a:r>
            <a:r>
              <a:rPr lang="en-US" i="1" dirty="0" smtClean="0"/>
              <a:t>Q  </a:t>
            </a:r>
            <a:r>
              <a:rPr lang="en-US" dirty="0" smtClean="0">
                <a:latin typeface="Symbol" pitchFamily="18" charset="2"/>
              </a:rPr>
              <a:t>Þ 0.75</a:t>
            </a:r>
            <a:r>
              <a:rPr lang="en-US" i="1" dirty="0" smtClean="0"/>
              <a:t>Q </a:t>
            </a:r>
            <a:r>
              <a:rPr lang="en-US" dirty="0" smtClean="0"/>
              <a:t>= 18 </a:t>
            </a:r>
          </a:p>
          <a:p>
            <a:pPr algn="ctr">
              <a:spcBef>
                <a:spcPct val="0"/>
              </a:spcBef>
            </a:pPr>
            <a:r>
              <a:rPr lang="en-US" dirty="0" smtClean="0">
                <a:latin typeface="Symbol" pitchFamily="18" charset="2"/>
              </a:rPr>
              <a:t>Þ </a:t>
            </a:r>
            <a:r>
              <a:rPr lang="en-US" i="1" dirty="0" smtClean="0"/>
              <a:t>Q  </a:t>
            </a:r>
            <a:r>
              <a:rPr lang="en-US" dirty="0" smtClean="0"/>
              <a:t>24 thousand units, and </a:t>
            </a:r>
            <a:r>
              <a:rPr lang="en-US" i="1" dirty="0" smtClean="0"/>
              <a:t>P </a:t>
            </a:r>
            <a:r>
              <a:rPr lang="en-US" dirty="0" smtClean="0"/>
              <a:t>=10 per unit.</a:t>
            </a:r>
          </a:p>
          <a:p>
            <a:pPr algn="ctr">
              <a:spcBef>
                <a:spcPct val="0"/>
              </a:spcBef>
            </a:pPr>
            <a:endParaRPr lang="en-US" dirty="0" smtClean="0"/>
          </a:p>
          <a:p>
            <a:pPr>
              <a:spcBef>
                <a:spcPct val="0"/>
              </a:spcBef>
              <a:buFontTx/>
              <a:buChar char="•"/>
            </a:pPr>
            <a:r>
              <a:rPr lang="en-US" dirty="0" smtClean="0"/>
              <a:t>Suppose there are 1,000 firms in this market, and that each produces on average 24 units.  Even if one of these firms doubled its output, the effect on price would be negligible (1.2 cents).  So for all practical purposes, at the firm level demand is essentially horizontal (with an intercept of $10),</a:t>
            </a:r>
            <a:r>
              <a:rPr lang="en-US" baseline="0" dirty="0" smtClean="0"/>
              <a:t> which means that demand is </a:t>
            </a:r>
            <a:r>
              <a:rPr lang="en-US" i="1" dirty="0" smtClean="0"/>
              <a:t>perfectly elastic </a:t>
            </a:r>
            <a:r>
              <a:rPr lang="en-US" dirty="0" smtClean="0"/>
              <a:t>(specifically, price elasticity of negative infinity).</a:t>
            </a:r>
            <a:endParaRPr lang="en-US" dirty="0" smtClean="0">
              <a:latin typeface="Symbol" pitchFamily="18" charset="2"/>
            </a:endParaRPr>
          </a:p>
          <a:p>
            <a:pPr algn="ctr">
              <a:spcBef>
                <a:spcPct val="0"/>
              </a:spcBef>
            </a:pPr>
            <a:endParaRPr lang="en-US" dirty="0" smtClean="0"/>
          </a:p>
        </p:txBody>
      </p:sp>
      <p:sp>
        <p:nvSpPr>
          <p:cNvPr id="233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17EA0A-8E13-4955-AE89-EB87F04F06A4}" type="slidenum">
              <a:rPr lang="en-US" smtClean="0">
                <a:latin typeface="Times"/>
              </a:rPr>
              <a:pPr/>
              <a:t>23</a:t>
            </a:fld>
            <a:endParaRPr lang="en-US" smtClean="0">
              <a:latin typeface="Time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p:nvPr>
        </p:nvSpPr>
        <p:spPr bwMode="auto">
          <a:noFill/>
          <a:ln>
            <a:solidFill>
              <a:srgbClr val="000000"/>
            </a:solidFill>
            <a:miter lim="800000"/>
            <a:headEnd/>
            <a:tailEnd/>
          </a:ln>
        </p:spPr>
      </p:sp>
      <p:sp>
        <p:nvSpPr>
          <p:cNvPr id="235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dirty="0" smtClean="0"/>
              <a:t>Next, we consider the output decision of a perfectly</a:t>
            </a:r>
            <a:r>
              <a:rPr lang="en-US" baseline="0" dirty="0" smtClean="0"/>
              <a:t> competitive firm.</a:t>
            </a:r>
          </a:p>
          <a:p>
            <a:pPr>
              <a:spcBef>
                <a:spcPct val="0"/>
              </a:spcBef>
              <a:buFontTx/>
              <a:buNone/>
            </a:pPr>
            <a:endParaRPr lang="en-US" dirty="0" smtClean="0"/>
          </a:p>
          <a:p>
            <a:pPr>
              <a:spcBef>
                <a:spcPct val="0"/>
              </a:spcBef>
              <a:buFontTx/>
              <a:buChar char="•"/>
            </a:pPr>
            <a:r>
              <a:rPr lang="en-US" dirty="0" smtClean="0"/>
              <a:t>Table 6.2 appears on p.</a:t>
            </a:r>
            <a:r>
              <a:rPr lang="en-US" baseline="0" dirty="0" smtClean="0"/>
              <a:t> 175 of the textbook.  </a:t>
            </a:r>
            <a:r>
              <a:rPr lang="en-US" dirty="0" smtClean="0"/>
              <a:t>Total variable cost is given as TVC = 2</a:t>
            </a:r>
            <a:r>
              <a:rPr lang="en-US" i="1" dirty="0" smtClean="0"/>
              <a:t>Q </a:t>
            </a:r>
            <a:r>
              <a:rPr lang="en-US" dirty="0" smtClean="0"/>
              <a:t>+</a:t>
            </a:r>
            <a:r>
              <a:rPr lang="en-US" i="1" dirty="0" smtClean="0"/>
              <a:t>Q</a:t>
            </a:r>
            <a:r>
              <a:rPr lang="en-US" i="1" baseline="30000" dirty="0" smtClean="0"/>
              <a:t>2</a:t>
            </a:r>
            <a:r>
              <a:rPr lang="en-US" dirty="0" smtClean="0"/>
              <a:t>, and total cost is 1 +  2</a:t>
            </a:r>
            <a:r>
              <a:rPr lang="en-US" i="1" dirty="0" smtClean="0"/>
              <a:t>Q </a:t>
            </a:r>
            <a:r>
              <a:rPr lang="en-US" dirty="0" smtClean="0"/>
              <a:t>+</a:t>
            </a:r>
            <a:r>
              <a:rPr lang="en-US" i="1" dirty="0" smtClean="0"/>
              <a:t>Q</a:t>
            </a:r>
            <a:r>
              <a:rPr lang="en-US" i="1" baseline="30000" dirty="0" smtClean="0"/>
              <a:t>2</a:t>
            </a:r>
            <a:r>
              <a:rPr lang="en-US" dirty="0" smtClean="0"/>
              <a:t>.  Therefore marginal cost is 2+2</a:t>
            </a:r>
            <a:r>
              <a:rPr lang="en-US" i="1" dirty="0" smtClean="0"/>
              <a:t>Q</a:t>
            </a:r>
            <a:r>
              <a:rPr lang="en-US" dirty="0" smtClean="0"/>
              <a:t>, so the optimal quantity is determined by </a:t>
            </a:r>
            <a:r>
              <a:rPr lang="en-US" dirty="0" err="1" smtClean="0"/>
              <a:t>seting</a:t>
            </a:r>
            <a:r>
              <a:rPr lang="en-US" dirty="0" smtClean="0"/>
              <a:t> MR = MC; i.e., when 10 = 2+2</a:t>
            </a:r>
            <a:r>
              <a:rPr lang="en-US" i="1" dirty="0" smtClean="0"/>
              <a:t>Q</a:t>
            </a:r>
            <a:r>
              <a:rPr lang="en-US" dirty="0" smtClean="0"/>
              <a:t>; therefore, </a:t>
            </a:r>
            <a:r>
              <a:rPr lang="en-US" i="1" dirty="0" smtClean="0"/>
              <a:t>Q  </a:t>
            </a:r>
            <a:r>
              <a:rPr lang="en-US" dirty="0" smtClean="0"/>
              <a:t>= 4, at which point profit is 15.</a:t>
            </a:r>
          </a:p>
        </p:txBody>
      </p:sp>
      <p:sp>
        <p:nvSpPr>
          <p:cNvPr id="235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2A6422-467F-497C-96C8-701C17327589}" type="slidenum">
              <a:rPr lang="en-US" smtClean="0">
                <a:latin typeface="Times"/>
              </a:rPr>
              <a:pPr/>
              <a:t>24</a:t>
            </a:fld>
            <a:endParaRPr lang="en-US" smtClean="0">
              <a:latin typeface="Time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Figure 6.2 further illustrates why the slopes of the total cost and total revenue functions are equal when profits are maximized; thus the logic for the MR=MC condition!</a:t>
            </a:r>
          </a:p>
        </p:txBody>
      </p:sp>
      <p:sp>
        <p:nvSpPr>
          <p:cNvPr id="237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E886E4-A8ED-4062-847E-E31BC4610A7E}" type="slidenum">
              <a:rPr lang="en-US" smtClean="0">
                <a:latin typeface="Times"/>
              </a:rPr>
              <a:pPr/>
              <a:t>25</a:t>
            </a:fld>
            <a:endParaRPr lang="en-US" smtClean="0">
              <a:latin typeface="Time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This is a graphical illustration of Table 6.2.  Profit is </a:t>
            </a:r>
            <a:r>
              <a:rPr lang="en-US" smtClean="0">
                <a:latin typeface="Symbol" pitchFamily="18" charset="2"/>
              </a:rPr>
              <a:t>p </a:t>
            </a:r>
            <a:r>
              <a:rPr lang="en-US" smtClean="0">
                <a:latin typeface="Garamond" pitchFamily="18" charset="0"/>
              </a:rPr>
              <a:t>= 10</a:t>
            </a:r>
            <a:r>
              <a:rPr lang="en-US" i="1" smtClean="0">
                <a:latin typeface="Garamond" pitchFamily="18" charset="0"/>
              </a:rPr>
              <a:t>Q </a:t>
            </a:r>
            <a:r>
              <a:rPr lang="en-US" smtClean="0">
                <a:latin typeface="Garamond" pitchFamily="18" charset="0"/>
              </a:rPr>
              <a:t>- </a:t>
            </a:r>
            <a:r>
              <a:rPr lang="en-US" smtClean="0"/>
              <a:t>1 - 2</a:t>
            </a:r>
            <a:r>
              <a:rPr lang="en-US" i="1" smtClean="0"/>
              <a:t>Q </a:t>
            </a:r>
            <a:r>
              <a:rPr lang="en-US" smtClean="0"/>
              <a:t>- </a:t>
            </a:r>
            <a:r>
              <a:rPr lang="en-US" i="1" smtClean="0"/>
              <a:t>Q</a:t>
            </a:r>
            <a:r>
              <a:rPr lang="en-US" i="1" baseline="30000" smtClean="0"/>
              <a:t>2</a:t>
            </a:r>
            <a:r>
              <a:rPr lang="en-US" smtClean="0"/>
              <a:t>, so the first order condition is 10 -2 -2</a:t>
            </a:r>
            <a:r>
              <a:rPr lang="en-US" i="1" smtClean="0"/>
              <a:t>Q</a:t>
            </a:r>
            <a:r>
              <a:rPr lang="en-US" smtClean="0"/>
              <a:t> = 0 which implies that </a:t>
            </a:r>
            <a:r>
              <a:rPr lang="en-US" i="1" smtClean="0"/>
              <a:t>Q </a:t>
            </a:r>
            <a:r>
              <a:rPr lang="en-US" smtClean="0"/>
              <a:t>=4.  Thus the profit maximizing firm can determine optimal output by simply setting price equal to marginal cost.</a:t>
            </a:r>
          </a:p>
          <a:p>
            <a:pPr>
              <a:spcBef>
                <a:spcPct val="0"/>
              </a:spcBef>
              <a:buFontTx/>
              <a:buChar char="•"/>
            </a:pPr>
            <a:endParaRPr lang="en-US" smtClean="0"/>
          </a:p>
          <a:p>
            <a:pPr>
              <a:spcBef>
                <a:spcPct val="0"/>
              </a:spcBef>
              <a:buFontTx/>
              <a:buChar char="•"/>
            </a:pPr>
            <a:r>
              <a:rPr lang="en-US" smtClean="0"/>
              <a:t>Note that in order for this to be a maximum, the second order condition must be satisfied.  Since the first order condition requires that MR-MC=0, it follows that dMR/dQ – dMC/dQ &lt; 0.  However, dMR/dQ = 0; i.e., the perfectly competitive firm is a price taker, so the rate of change in price as a function of quantity is 0; the same price is charged no matter what.  However, dMC/dQ = 2 &gt; 0, which implies that dMR/dQ – dMC/dQ &lt; 0.</a:t>
            </a:r>
          </a:p>
        </p:txBody>
      </p:sp>
      <p:sp>
        <p:nvSpPr>
          <p:cNvPr id="239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3571A6-2841-4D1F-ADF9-F91F14C32412}" type="slidenum">
              <a:rPr lang="en-US" smtClean="0">
                <a:latin typeface="Times"/>
              </a:rPr>
              <a:pPr/>
              <a:t>26</a:t>
            </a:fld>
            <a:endParaRPr lang="en-US" smtClean="0">
              <a:latin typeface="Time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dirty="0" smtClean="0"/>
              <a:t>Figure 6.4 further illustrates the point raised in the previous graph (Figure 6.3); i.e.,</a:t>
            </a:r>
            <a:r>
              <a:rPr lang="en-US" baseline="0" dirty="0" smtClean="0"/>
              <a:t> </a:t>
            </a:r>
            <a:r>
              <a:rPr lang="en-US" dirty="0" smtClean="0"/>
              <a:t>that marginal cost for a perfectly competitive firm is increasing in output, whereas marginal revenue is constant.</a:t>
            </a:r>
          </a:p>
          <a:p>
            <a:pPr>
              <a:spcBef>
                <a:spcPct val="0"/>
              </a:spcBef>
              <a:buFontTx/>
              <a:buChar char="•"/>
            </a:pPr>
            <a:endParaRPr lang="en-US" dirty="0" smtClean="0"/>
          </a:p>
          <a:p>
            <a:pPr>
              <a:spcBef>
                <a:spcPct val="0"/>
              </a:spcBef>
              <a:buFontTx/>
              <a:buChar char="•"/>
            </a:pPr>
            <a:r>
              <a:rPr lang="en-US" dirty="0" smtClean="0"/>
              <a:t>Here, MC = 2+2</a:t>
            </a:r>
            <a:r>
              <a:rPr lang="en-US" i="1" dirty="0" smtClean="0"/>
              <a:t>Q</a:t>
            </a:r>
            <a:r>
              <a:rPr lang="en-US" dirty="0" smtClean="0"/>
              <a:t>, and MR</a:t>
            </a:r>
            <a:r>
              <a:rPr lang="en-US" baseline="0" dirty="0" smtClean="0"/>
              <a:t> = P = $10 (since price is effectively fixed for the perfectly competitive firm).  Therefore, the optimal output decision for this firm is 4 units of output.  The firm will earn profit of 40 – 25 = $15, but this is a profit that compensates the firm for its cost of capital, and nothing more; i.e., this corresponds to zero economic profits – the capital could have been used in some other activity which would have earned $15 profit, so zero economic profits simply means that opportunity costs of capital get covered.</a:t>
            </a:r>
            <a:endParaRPr lang="en-US" dirty="0" smtClean="0"/>
          </a:p>
        </p:txBody>
      </p:sp>
      <p:sp>
        <p:nvSpPr>
          <p:cNvPr id="241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63B0D2-145D-4FEF-96F0-8B1BDAD1D97E}" type="slidenum">
              <a:rPr lang="en-US" smtClean="0">
                <a:latin typeface="Times"/>
              </a:rPr>
              <a:pPr/>
              <a:t>27</a:t>
            </a:fld>
            <a:endParaRPr lang="en-US" smtClean="0">
              <a:latin typeface="Time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dirty="0" smtClean="0"/>
              <a:t>Figure 6.5 appears on p. 181 of the textbook.  This figure established</a:t>
            </a:r>
            <a:r>
              <a:rPr lang="en-US" baseline="0" dirty="0" smtClean="0"/>
              <a:t> the bounds for determining whether or not a firm should produce output in the short run.</a:t>
            </a:r>
            <a:endParaRPr lang="en-US" dirty="0" smtClean="0"/>
          </a:p>
          <a:p>
            <a:pPr>
              <a:spcBef>
                <a:spcPct val="0"/>
              </a:spcBef>
              <a:buFontTx/>
              <a:buNone/>
            </a:pPr>
            <a:endParaRPr lang="en-US" dirty="0" smtClean="0"/>
          </a:p>
          <a:p>
            <a:pPr>
              <a:spcBef>
                <a:spcPct val="0"/>
              </a:spcBef>
              <a:buFontTx/>
              <a:buChar char="•"/>
            </a:pPr>
            <a:r>
              <a:rPr lang="en-US" dirty="0" smtClean="0"/>
              <a:t>If there is an output level where price exceeds average variable cost, it pays the firm to produce in the short run, even though price does not cover average total costs. This is illustrated in Figure 6.5, where price is given by </a:t>
            </a:r>
            <a:r>
              <a:rPr lang="en-US" i="1" dirty="0" smtClean="0"/>
              <a:t>P</a:t>
            </a:r>
            <a:r>
              <a:rPr lang="en-US" baseline="-25000" dirty="0" smtClean="0"/>
              <a:t>2</a:t>
            </a:r>
            <a:r>
              <a:rPr lang="en-US" dirty="0" smtClean="0"/>
              <a:t>; here, although the firm is not fully covering fixed costs, it at least is more than covering average variable cost.  If price were </a:t>
            </a:r>
            <a:r>
              <a:rPr lang="en-US" i="1" dirty="0" smtClean="0"/>
              <a:t>P</a:t>
            </a:r>
            <a:r>
              <a:rPr lang="en-US" baseline="-25000" dirty="0" smtClean="0"/>
              <a:t>3</a:t>
            </a:r>
            <a:r>
              <a:rPr lang="en-US" dirty="0" smtClean="0"/>
              <a:t>, the firm would be indifferent about producing in the short run.  However, if the price were </a:t>
            </a:r>
            <a:r>
              <a:rPr lang="en-US" i="1" dirty="0" smtClean="0"/>
              <a:t>P</a:t>
            </a:r>
            <a:r>
              <a:rPr lang="en-US" baseline="-25000" dirty="0" smtClean="0"/>
              <a:t>1</a:t>
            </a:r>
            <a:r>
              <a:rPr lang="en-US" dirty="0" smtClean="0"/>
              <a:t>, the firm is better off to produce nothing at all, even in the short run.  The point (</a:t>
            </a:r>
            <a:r>
              <a:rPr lang="en-US" i="1" dirty="0" smtClean="0"/>
              <a:t>Z</a:t>
            </a:r>
            <a:r>
              <a:rPr lang="en-US" dirty="0" smtClean="0"/>
              <a:t>, </a:t>
            </a:r>
            <a:r>
              <a:rPr lang="en-US" i="1" dirty="0" smtClean="0"/>
              <a:t>P</a:t>
            </a:r>
            <a:r>
              <a:rPr lang="en-US" baseline="-25000" dirty="0" smtClean="0"/>
              <a:t>3</a:t>
            </a:r>
            <a:r>
              <a:rPr lang="en-US" dirty="0" smtClean="0"/>
              <a:t>) output-price pair</a:t>
            </a:r>
            <a:r>
              <a:rPr lang="en-US" baseline="0" dirty="0" smtClean="0"/>
              <a:t> represents the s</a:t>
            </a:r>
            <a:r>
              <a:rPr lang="en-US" dirty="0" smtClean="0"/>
              <a:t>hutdown point for the firm.  </a:t>
            </a:r>
          </a:p>
          <a:p>
            <a:pPr>
              <a:spcBef>
                <a:spcPct val="0"/>
              </a:spcBef>
              <a:buFontTx/>
              <a:buChar char="•"/>
            </a:pPr>
            <a:endParaRPr lang="en-US" dirty="0" smtClean="0"/>
          </a:p>
          <a:p>
            <a:pPr>
              <a:spcBef>
                <a:spcPct val="0"/>
              </a:spcBef>
              <a:buFontTx/>
              <a:buChar char="•"/>
            </a:pPr>
            <a:r>
              <a:rPr lang="en-US" dirty="0" smtClean="0"/>
              <a:t>To summarize, under perfect competition, the firm sets output so that the short-run marginal cost equals the price and the marginal cost is rising (this guarantees maximum profit or minimum loss).  However, if the market price is below average variable costs at every output level, it minimizes losses by discontinuing production.</a:t>
            </a:r>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67C0E6-E0EA-48FA-BCB3-50AA0C509FF9}" type="slidenum">
              <a:rPr lang="en-US" smtClean="0">
                <a:latin typeface="Times"/>
              </a:rPr>
              <a:pPr/>
              <a:t>28</a:t>
            </a:fld>
            <a:endParaRPr lang="en-US" smtClean="0">
              <a:latin typeface="Time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a:ln/>
        </p:spPr>
        <p:txBody>
          <a:bodyPr>
            <a:normAutofit/>
          </a:bodyPr>
          <a:lstStyle/>
          <a:p>
            <a:pPr>
              <a:buFont typeface="Arial" pitchFamily="34" charset="0"/>
              <a:buChar char="•"/>
            </a:pPr>
            <a:r>
              <a:rPr lang="en-US" dirty="0" smtClean="0"/>
              <a:t>This numerical example appears on p. 182</a:t>
            </a:r>
            <a:r>
              <a:rPr lang="en-US" baseline="0" dirty="0" smtClean="0"/>
              <a:t> in the “Problem Solved” box.  The </a:t>
            </a:r>
            <a:r>
              <a:rPr lang="en-US" sz="1400" kern="1200" baseline="0" dirty="0" err="1" smtClean="0">
                <a:solidFill>
                  <a:schemeClr val="tx1"/>
                </a:solidFill>
                <a:latin typeface="+mn-lt"/>
                <a:ea typeface="+mn-ea"/>
                <a:cs typeface="+mn-cs"/>
              </a:rPr>
              <a:t>Kadda</a:t>
            </a:r>
            <a:r>
              <a:rPr lang="en-US" sz="1400" kern="1200" baseline="0" dirty="0" smtClean="0">
                <a:solidFill>
                  <a:schemeClr val="tx1"/>
                </a:solidFill>
                <a:latin typeface="+mn-lt"/>
                <a:ea typeface="+mn-ea"/>
                <a:cs typeface="+mn-cs"/>
              </a:rPr>
              <a:t> Company competes in a perfectly competitive industry, and its cost function is given as the first equation in this slide.  We want to determine whether </a:t>
            </a:r>
            <a:r>
              <a:rPr lang="en-US" sz="1400" kern="1200" baseline="0" dirty="0" err="1" smtClean="0">
                <a:solidFill>
                  <a:schemeClr val="tx1"/>
                </a:solidFill>
                <a:latin typeface="+mn-lt"/>
                <a:ea typeface="+mn-ea"/>
                <a:cs typeface="+mn-cs"/>
              </a:rPr>
              <a:t>Kadda</a:t>
            </a:r>
            <a:r>
              <a:rPr lang="en-US" sz="1400" kern="1200" baseline="0" dirty="0" smtClean="0">
                <a:solidFill>
                  <a:schemeClr val="tx1"/>
                </a:solidFill>
                <a:latin typeface="+mn-lt"/>
                <a:ea typeface="+mn-ea"/>
                <a:cs typeface="+mn-cs"/>
              </a:rPr>
              <a:t> should operate in the short run; i.e., is the market price for its output greater than </a:t>
            </a:r>
            <a:r>
              <a:rPr lang="en-US" sz="1400" kern="1200" baseline="0" dirty="0" err="1" smtClean="0">
                <a:solidFill>
                  <a:schemeClr val="tx1"/>
                </a:solidFill>
                <a:latin typeface="+mn-lt"/>
                <a:ea typeface="+mn-ea"/>
                <a:cs typeface="+mn-cs"/>
              </a:rPr>
              <a:t>Kadda’s</a:t>
            </a:r>
            <a:r>
              <a:rPr lang="en-US" sz="1400" kern="1200" baseline="0" dirty="0" smtClean="0">
                <a:solidFill>
                  <a:schemeClr val="tx1"/>
                </a:solidFill>
                <a:latin typeface="+mn-lt"/>
                <a:ea typeface="+mn-ea"/>
                <a:cs typeface="+mn-cs"/>
              </a:rPr>
              <a:t> average variable cost (AVC).</a:t>
            </a:r>
            <a:br>
              <a:rPr lang="en-US" sz="1400" kern="1200" baseline="0" dirty="0" smtClean="0">
                <a:solidFill>
                  <a:schemeClr val="tx1"/>
                </a:solidFill>
                <a:latin typeface="+mn-lt"/>
                <a:ea typeface="+mn-ea"/>
                <a:cs typeface="+mn-cs"/>
              </a:rPr>
            </a:br>
            <a:endParaRPr lang="en-US" sz="1400" kern="1200" baseline="0" dirty="0" smtClean="0">
              <a:solidFill>
                <a:schemeClr val="tx1"/>
              </a:solidFill>
              <a:latin typeface="+mn-lt"/>
              <a:ea typeface="+mn-ea"/>
              <a:cs typeface="+mn-cs"/>
            </a:endParaRPr>
          </a:p>
          <a:p>
            <a:pPr>
              <a:buFont typeface="Arial" pitchFamily="34" charset="0"/>
              <a:buChar char="•"/>
            </a:pPr>
            <a:r>
              <a:rPr lang="en-US" sz="1400" kern="1200" baseline="0" dirty="0" smtClean="0">
                <a:solidFill>
                  <a:schemeClr val="tx1"/>
                </a:solidFill>
                <a:latin typeface="+mn-lt"/>
                <a:ea typeface="+mn-ea"/>
                <a:cs typeface="+mn-cs"/>
              </a:rPr>
              <a:t>Setting MR = MC, </a:t>
            </a:r>
            <a:r>
              <a:rPr lang="en-US" sz="1400" kern="1200" baseline="0" dirty="0" err="1" smtClean="0">
                <a:solidFill>
                  <a:schemeClr val="tx1"/>
                </a:solidFill>
                <a:latin typeface="+mn-lt"/>
                <a:ea typeface="+mn-ea"/>
                <a:cs typeface="+mn-cs"/>
              </a:rPr>
              <a:t>Kadda</a:t>
            </a:r>
            <a:r>
              <a:rPr lang="en-US" sz="1400" kern="1200" baseline="0" dirty="0" smtClean="0">
                <a:solidFill>
                  <a:schemeClr val="tx1"/>
                </a:solidFill>
                <a:latin typeface="+mn-lt"/>
                <a:ea typeface="+mn-ea"/>
                <a:cs typeface="+mn-cs"/>
              </a:rPr>
              <a:t> should produce 6 units.  Since the price is greater than the AVC, since by producing 6 units, losses are only $728, compared with $800 if </a:t>
            </a:r>
            <a:r>
              <a:rPr lang="en-US" sz="1400" kern="1200" baseline="0" dirty="0" err="1" smtClean="0">
                <a:solidFill>
                  <a:schemeClr val="tx1"/>
                </a:solidFill>
                <a:latin typeface="+mn-lt"/>
                <a:ea typeface="+mn-ea"/>
                <a:cs typeface="+mn-cs"/>
              </a:rPr>
              <a:t>Kadda</a:t>
            </a:r>
            <a:r>
              <a:rPr lang="en-US" sz="1400" kern="1200" baseline="0" dirty="0" smtClean="0">
                <a:solidFill>
                  <a:schemeClr val="tx1"/>
                </a:solidFill>
                <a:latin typeface="+mn-lt"/>
                <a:ea typeface="+mn-ea"/>
                <a:cs typeface="+mn-cs"/>
              </a:rPr>
              <a:t> exits the business </a:t>
            </a:r>
            <a:r>
              <a:rPr lang="en-US" sz="1400" kern="1200" baseline="0" smtClean="0">
                <a:solidFill>
                  <a:schemeClr val="tx1"/>
                </a:solidFill>
                <a:latin typeface="+mn-lt"/>
                <a:ea typeface="+mn-ea"/>
                <a:cs typeface="+mn-cs"/>
              </a:rPr>
              <a:t>entirely.</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fontScale="92500"/>
          </a:bodyPr>
          <a:lstStyle/>
          <a:p>
            <a:r>
              <a:rPr lang="en-US" sz="1200" u="sng" dirty="0" smtClean="0"/>
              <a:t>Costs in the “short-run”</a:t>
            </a:r>
            <a:r>
              <a:rPr lang="en-US" sz="1200" u="none" dirty="0" smtClean="0"/>
              <a:t> - </a:t>
            </a:r>
            <a:r>
              <a:rPr lang="en-US" sz="1200" dirty="0" smtClean="0"/>
              <a:t>Some simple definitions will help us examine costs in the short-run (where</a:t>
            </a:r>
            <a:r>
              <a:rPr lang="en-US" sz="1200" baseline="0" dirty="0" smtClean="0"/>
              <a:t> the level of capital is fixed)</a:t>
            </a:r>
            <a:r>
              <a:rPr lang="en-US" sz="1200" dirty="0" smtClean="0"/>
              <a:t>:</a:t>
            </a:r>
          </a:p>
          <a:p>
            <a:r>
              <a:rPr lang="en-US" sz="1200" dirty="0" smtClean="0"/>
              <a:t> </a:t>
            </a:r>
          </a:p>
          <a:p>
            <a:r>
              <a:rPr lang="en-US" sz="1200" dirty="0" smtClean="0"/>
              <a:t>Total costs (TC) = Total fixed (TFC) + variable (TVC) costs</a:t>
            </a:r>
          </a:p>
          <a:p>
            <a:r>
              <a:rPr lang="en-US" sz="1200" dirty="0" smtClean="0"/>
              <a:t> </a:t>
            </a:r>
          </a:p>
          <a:p>
            <a:r>
              <a:rPr lang="en-US" sz="1200" dirty="0" smtClean="0"/>
              <a:t>- Fixed costs are </a:t>
            </a:r>
            <a:r>
              <a:rPr lang="en-US" sz="1200" i="1" dirty="0" smtClean="0"/>
              <a:t>constant</a:t>
            </a:r>
            <a:r>
              <a:rPr lang="en-US" sz="1200" dirty="0" smtClean="0"/>
              <a:t> since they do not change as output varies in the short run (although in the long-run managers can alter them).  Even if output is zero, fixed costs are still incurred.  Fixed costs include items such as plant costs, plant maintenance, insurance, etc.</a:t>
            </a:r>
          </a:p>
          <a:p>
            <a:r>
              <a:rPr lang="en-US" sz="1200" dirty="0" smtClean="0"/>
              <a:t> </a:t>
            </a:r>
          </a:p>
          <a:p>
            <a:r>
              <a:rPr lang="en-US" sz="1200" dirty="0" smtClean="0"/>
              <a:t>- Variable costs vary with output.  If output is zero then variable costs are generally zero.  Variable costs include salaries, raw materials, etc.</a:t>
            </a:r>
          </a:p>
          <a:p>
            <a:pPr>
              <a:spcBef>
                <a:spcPct val="0"/>
              </a:spcBef>
              <a:buFontTx/>
              <a:buNone/>
            </a:pPr>
            <a:endParaRPr lang="en-US" sz="1200" dirty="0" smtClean="0"/>
          </a:p>
          <a:p>
            <a:pPr>
              <a:spcBef>
                <a:spcPct val="0"/>
              </a:spcBef>
              <a:buFontTx/>
              <a:buChar char="•"/>
            </a:pPr>
            <a:r>
              <a:rPr lang="en-US" sz="1200" dirty="0" smtClean="0"/>
              <a:t>This is Table 5.1 from p. 130.  The total cost relationship is TC = 100 + 50</a:t>
            </a:r>
            <a:r>
              <a:rPr lang="en-US" sz="1200" i="1" dirty="0" smtClean="0"/>
              <a:t>Q </a:t>
            </a:r>
            <a:r>
              <a:rPr lang="en-US" sz="1200" dirty="0" smtClean="0"/>
              <a:t>– 11</a:t>
            </a:r>
            <a:r>
              <a:rPr lang="en-US" sz="1200" i="1" dirty="0" smtClean="0"/>
              <a:t>Q</a:t>
            </a:r>
            <a:r>
              <a:rPr lang="en-US" sz="1200" i="1" baseline="30000" dirty="0" smtClean="0"/>
              <a:t>2 </a:t>
            </a:r>
            <a:r>
              <a:rPr lang="en-US" sz="1200" dirty="0" smtClean="0"/>
              <a:t>+ </a:t>
            </a:r>
            <a:r>
              <a:rPr lang="en-US" sz="1200" i="1" dirty="0" smtClean="0"/>
              <a:t>Q</a:t>
            </a:r>
            <a:r>
              <a:rPr lang="en-US" sz="1200" i="1" baseline="30000" dirty="0" smtClean="0"/>
              <a:t>3</a:t>
            </a:r>
            <a:r>
              <a:rPr lang="en-US" sz="1200" dirty="0" smtClean="0"/>
              <a:t>, which implies that </a:t>
            </a:r>
            <a:r>
              <a:rPr lang="en-US" sz="1200" i="1" dirty="0" smtClean="0"/>
              <a:t>MC = </a:t>
            </a:r>
            <a:r>
              <a:rPr lang="en-US" sz="1200" dirty="0" smtClean="0"/>
              <a:t>50</a:t>
            </a:r>
            <a:r>
              <a:rPr lang="en-US" sz="1200" i="1" dirty="0" smtClean="0"/>
              <a:t> </a:t>
            </a:r>
            <a:r>
              <a:rPr lang="en-US" sz="1200" dirty="0" smtClean="0"/>
              <a:t>- 22</a:t>
            </a:r>
            <a:r>
              <a:rPr lang="en-US" sz="1200" i="1" dirty="0" smtClean="0"/>
              <a:t>Q</a:t>
            </a:r>
            <a:r>
              <a:rPr lang="en-US" sz="1200" dirty="0" smtClean="0"/>
              <a:t> + 3</a:t>
            </a:r>
            <a:r>
              <a:rPr lang="en-US" sz="1200" i="1" dirty="0" smtClean="0"/>
              <a:t>Q</a:t>
            </a:r>
            <a:r>
              <a:rPr lang="en-US" sz="1200" baseline="30000" dirty="0" smtClean="0"/>
              <a:t>2</a:t>
            </a:r>
            <a:r>
              <a:rPr lang="en-US" sz="1200" dirty="0" smtClean="0"/>
              <a:t>. </a:t>
            </a:r>
            <a:endParaRPr lang="en-US" sz="1200" i="1" dirty="0" smtClean="0"/>
          </a:p>
          <a:p>
            <a:pPr>
              <a:spcBef>
                <a:spcPct val="0"/>
              </a:spcBef>
              <a:buFontTx/>
              <a:buChar char="•"/>
            </a:pPr>
            <a:endParaRPr lang="en-US" sz="1200" dirty="0" smtClean="0"/>
          </a:p>
          <a:p>
            <a:pPr>
              <a:spcBef>
                <a:spcPct val="0"/>
              </a:spcBef>
              <a:buFontTx/>
              <a:buChar char="•"/>
            </a:pPr>
            <a:r>
              <a:rPr lang="en-US" sz="1200" dirty="0" smtClean="0"/>
              <a:t>What’s significant about Q=5.5 is that this is the point at which the </a:t>
            </a:r>
            <a:r>
              <a:rPr lang="en-US" sz="1200" i="1" dirty="0" smtClean="0"/>
              <a:t>average variable cost </a:t>
            </a:r>
            <a:r>
              <a:rPr lang="en-US" sz="1200" dirty="0" smtClean="0"/>
              <a:t>is minimized, and also corresponds to the point where the marginal cost function equals average variable cost (the fact that marginal cost equals average variable cost is shown in Table 5.2 on p. 132).</a:t>
            </a:r>
          </a:p>
          <a:p>
            <a:pPr>
              <a:spcBef>
                <a:spcPct val="0"/>
              </a:spcBef>
              <a:buFontTx/>
              <a:buChar char="•"/>
            </a:pPr>
            <a:endParaRPr lang="en-US" sz="1200" dirty="0" smtClean="0"/>
          </a:p>
          <a:p>
            <a:pPr>
              <a:spcBef>
                <a:spcPct val="0"/>
              </a:spcBef>
              <a:buFontTx/>
              <a:buChar char="•"/>
            </a:pPr>
            <a:r>
              <a:rPr lang="en-US" sz="1200" dirty="0" smtClean="0"/>
              <a:t>What’s significant about Q=6.64 is that this is the point at which the </a:t>
            </a:r>
            <a:r>
              <a:rPr lang="en-US" sz="1200" i="1" dirty="0" smtClean="0"/>
              <a:t>average total cost </a:t>
            </a:r>
            <a:r>
              <a:rPr lang="en-US" sz="1200" dirty="0" smtClean="0"/>
              <a:t>is minimized, and also corresponds to the point where the marginal cost function equals average total cost (the fact that marginal cost equals average total cost is also shown in Table 5.2 on p. 132). </a:t>
            </a:r>
          </a:p>
          <a:p>
            <a:pPr>
              <a:buFont typeface="Arial" pitchFamily="34" charset="0"/>
              <a:buNone/>
              <a:defRPr/>
            </a:pPr>
            <a:endParaRPr lang="en-US" sz="1200" i="1" baseline="-25000" dirty="0" smtClean="0"/>
          </a:p>
        </p:txBody>
      </p:sp>
      <p:sp>
        <p:nvSpPr>
          <p:cNvPr id="195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8FC9A1-1360-4F4F-8527-46B7DBB8E1C2}" type="slidenum">
              <a:rPr lang="en-US" smtClean="0">
                <a:latin typeface="Times"/>
              </a:rPr>
              <a:pPr/>
              <a:t>3</a:t>
            </a:fld>
            <a:endParaRPr lang="en-US" smtClean="0">
              <a:latin typeface="Time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buFont typeface="Arial" pitchFamily="34" charset="0"/>
              <a:buChar char="•"/>
              <a:defRPr/>
            </a:pPr>
            <a:r>
              <a:rPr lang="en-US" dirty="0" smtClean="0"/>
              <a:t>This corresponds to equation (6.8) on</a:t>
            </a:r>
            <a:r>
              <a:rPr lang="en-US" baseline="0" dirty="0" smtClean="0"/>
              <a:t> p. 185.  I simply generalized the notation to allow for evaluating the marginal productivity of any factor input (the text uses labor).</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These dynamics are implied by Figure 6.8 (p. 189) in the textbook.</a:t>
            </a:r>
          </a:p>
          <a:p>
            <a:endParaRPr lang="en-US" dirty="0"/>
          </a:p>
        </p:txBody>
      </p:sp>
      <p:sp>
        <p:nvSpPr>
          <p:cNvPr id="4" name="Slide Number Placeholder 3"/>
          <p:cNvSpPr>
            <a:spLocks noGrp="1"/>
          </p:cNvSpPr>
          <p:nvPr>
            <p:ph type="sldNum" sz="quarter" idx="10"/>
          </p:nvPr>
        </p:nvSpPr>
        <p:spPr/>
        <p:txBody>
          <a:bodyPr/>
          <a:lstStyle/>
          <a:p>
            <a:pPr>
              <a:defRPr/>
            </a:pPr>
            <a:fld id="{9D05BBBE-D9E3-4CED-B93D-681C85FB9BF2}"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 competitive</a:t>
            </a:r>
            <a:r>
              <a:rPr lang="en-US" baseline="0" dirty="0" smtClean="0"/>
              <a:t> market equilibrium </a:t>
            </a:r>
            <a:r>
              <a:rPr lang="en-US" dirty="0" smtClean="0"/>
              <a:t>is often referred to as a “Pareto optimum”. The property of Pareto optimality is that social welfare (sum of producer and consumer surplus) is maximized, and no further improvements in welfare for firms or consumers are possible</a:t>
            </a:r>
            <a:r>
              <a:rPr lang="en-US" baseline="0" dirty="0" smtClean="0"/>
              <a:t> (any changes involve making someone worse off).</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D05BBBE-D9E3-4CED-B93D-681C85FB9BF2}" type="slidenum">
              <a:rPr lang="en-US" smtClean="0"/>
              <a:pPr>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a:bodyPr>
          <a:lstStyle/>
          <a:p>
            <a:pPr>
              <a:spcBef>
                <a:spcPct val="0"/>
              </a:spcBef>
              <a:buFontTx/>
              <a:buChar char="•"/>
            </a:pPr>
            <a:r>
              <a:rPr lang="en-US" dirty="0" smtClean="0"/>
              <a:t>This is Figure 5.1 from p. 131.  It simply represents a graph of the data in Table 5.1.</a:t>
            </a:r>
          </a:p>
        </p:txBody>
      </p:sp>
      <p:sp>
        <p:nvSpPr>
          <p:cNvPr id="195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8FC9A1-1360-4F4F-8527-46B7DBB8E1C2}" type="slidenum">
              <a:rPr lang="en-US" smtClean="0">
                <a:latin typeface="Times"/>
              </a:rPr>
              <a:pPr/>
              <a:t>4</a:t>
            </a:fld>
            <a:endParaRPr lang="en-US" smtClean="0">
              <a:latin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a:bodyPr>
          <a:lstStyle/>
          <a:p>
            <a:pPr>
              <a:spcBef>
                <a:spcPct val="0"/>
              </a:spcBef>
              <a:buFont typeface="Arial" pitchFamily="34" charset="0"/>
              <a:buNone/>
              <a:defRPr/>
            </a:pPr>
            <a:r>
              <a:rPr lang="en-US" dirty="0" smtClean="0"/>
              <a:t>This is Table 5.2 from p. 132.  The total cost function is </a:t>
            </a:r>
            <a:r>
              <a:rPr lang="en-US" i="1" dirty="0" smtClean="0"/>
              <a:t>TC = </a:t>
            </a:r>
            <a:r>
              <a:rPr lang="en-US" dirty="0" smtClean="0"/>
              <a:t>50</a:t>
            </a:r>
            <a:r>
              <a:rPr lang="en-US" i="1" dirty="0" smtClean="0"/>
              <a:t>Q </a:t>
            </a:r>
            <a:r>
              <a:rPr lang="en-US" dirty="0" smtClean="0"/>
              <a:t>- 11</a:t>
            </a:r>
            <a:r>
              <a:rPr lang="en-US" i="1" dirty="0" smtClean="0"/>
              <a:t>Q</a:t>
            </a:r>
            <a:r>
              <a:rPr lang="en-US" baseline="30000" dirty="0" smtClean="0"/>
              <a:t>2</a:t>
            </a:r>
            <a:r>
              <a:rPr lang="en-US" dirty="0" smtClean="0"/>
              <a:t> + </a:t>
            </a:r>
            <a:r>
              <a:rPr lang="en-US" i="1" dirty="0" smtClean="0"/>
              <a:t>Q</a:t>
            </a:r>
            <a:r>
              <a:rPr lang="en-US" baseline="30000" dirty="0" smtClean="0"/>
              <a:t>3</a:t>
            </a:r>
            <a:r>
              <a:rPr lang="en-US" dirty="0" smtClean="0"/>
              <a:t>, which implies that </a:t>
            </a:r>
            <a:r>
              <a:rPr lang="en-US" i="1" dirty="0" smtClean="0"/>
              <a:t>MC = </a:t>
            </a:r>
            <a:r>
              <a:rPr lang="en-US" dirty="0" smtClean="0"/>
              <a:t>50</a:t>
            </a:r>
            <a:r>
              <a:rPr lang="en-US" i="1" dirty="0" smtClean="0"/>
              <a:t> </a:t>
            </a:r>
            <a:r>
              <a:rPr lang="en-US" dirty="0" smtClean="0"/>
              <a:t>- 22</a:t>
            </a:r>
            <a:r>
              <a:rPr lang="en-US" i="1" dirty="0" smtClean="0"/>
              <a:t>Q</a:t>
            </a:r>
            <a:r>
              <a:rPr lang="en-US" dirty="0" smtClean="0"/>
              <a:t> + 3</a:t>
            </a:r>
            <a:r>
              <a:rPr lang="en-US" i="1" dirty="0" smtClean="0"/>
              <a:t>Q</a:t>
            </a:r>
            <a:r>
              <a:rPr lang="en-US" baseline="30000" dirty="0" smtClean="0"/>
              <a:t>2</a:t>
            </a:r>
            <a:r>
              <a:rPr lang="en-US" dirty="0" smtClean="0"/>
              <a:t>. </a:t>
            </a:r>
          </a:p>
          <a:p>
            <a:pPr>
              <a:spcBef>
                <a:spcPct val="0"/>
              </a:spcBef>
              <a:buFont typeface="Arial" pitchFamily="34" charset="0"/>
              <a:buNone/>
              <a:defRPr/>
            </a:pPr>
            <a:endParaRPr lang="en-US" dirty="0" smtClean="0"/>
          </a:p>
          <a:p>
            <a:pPr marL="228600" indent="-228600">
              <a:buFont typeface="+mj-lt"/>
              <a:buAutoNum type="arabicPeriod"/>
              <a:defRPr/>
            </a:pPr>
            <a:r>
              <a:rPr lang="en-US" dirty="0" smtClean="0"/>
              <a:t>Average fixed costs (</a:t>
            </a:r>
            <a:r>
              <a:rPr lang="en-US" i="1" dirty="0" smtClean="0"/>
              <a:t>AFC</a:t>
            </a:r>
            <a:r>
              <a:rPr lang="en-US" dirty="0" smtClean="0"/>
              <a:t>) = </a:t>
            </a:r>
            <a:r>
              <a:rPr lang="en-US" i="1" dirty="0" smtClean="0"/>
              <a:t>TFC</a:t>
            </a:r>
            <a:r>
              <a:rPr lang="en-US" dirty="0" smtClean="0"/>
              <a:t>/</a:t>
            </a:r>
            <a:r>
              <a:rPr lang="en-US" i="1" dirty="0" smtClean="0"/>
              <a:t>Q</a:t>
            </a:r>
          </a:p>
          <a:p>
            <a:pPr marL="228600" indent="-228600">
              <a:buFont typeface="+mj-lt"/>
              <a:buAutoNum type="arabicPeriod"/>
              <a:defRPr/>
            </a:pPr>
            <a:r>
              <a:rPr lang="en-US" dirty="0" smtClean="0"/>
              <a:t>Average variable costs (</a:t>
            </a:r>
            <a:r>
              <a:rPr lang="en-US" i="1" dirty="0" smtClean="0"/>
              <a:t>AVC</a:t>
            </a:r>
            <a:r>
              <a:rPr lang="en-US" dirty="0" smtClean="0"/>
              <a:t>) = </a:t>
            </a:r>
            <a:r>
              <a:rPr lang="en-US" i="1" dirty="0" smtClean="0"/>
              <a:t>TVC</a:t>
            </a:r>
            <a:r>
              <a:rPr lang="en-US" dirty="0" smtClean="0"/>
              <a:t>/</a:t>
            </a:r>
            <a:r>
              <a:rPr lang="en-US" i="1" dirty="0" smtClean="0"/>
              <a:t>Q</a:t>
            </a:r>
          </a:p>
          <a:p>
            <a:pPr marL="228600" indent="-228600">
              <a:buFont typeface="+mj-lt"/>
              <a:buAutoNum type="arabicPeriod"/>
              <a:defRPr/>
            </a:pPr>
            <a:r>
              <a:rPr lang="en-US" dirty="0" smtClean="0"/>
              <a:t>Average total costs (</a:t>
            </a:r>
            <a:r>
              <a:rPr lang="en-US" i="1" dirty="0" smtClean="0"/>
              <a:t>ATC</a:t>
            </a:r>
            <a:r>
              <a:rPr lang="en-US" dirty="0" smtClean="0"/>
              <a:t>) = </a:t>
            </a:r>
            <a:r>
              <a:rPr lang="en-US" i="1" dirty="0" smtClean="0"/>
              <a:t>TC</a:t>
            </a:r>
            <a:r>
              <a:rPr lang="en-US" dirty="0" smtClean="0"/>
              <a:t>/</a:t>
            </a:r>
            <a:r>
              <a:rPr lang="en-US" i="1" dirty="0" smtClean="0"/>
              <a:t>Q</a:t>
            </a:r>
            <a:r>
              <a:rPr lang="en-US" dirty="0" smtClean="0"/>
              <a:t> or </a:t>
            </a:r>
            <a:r>
              <a:rPr lang="en-US" i="1" dirty="0" smtClean="0"/>
              <a:t>AFC</a:t>
            </a:r>
            <a:r>
              <a:rPr lang="en-US" dirty="0" smtClean="0"/>
              <a:t> + </a:t>
            </a:r>
            <a:r>
              <a:rPr lang="en-US" i="1" dirty="0" smtClean="0"/>
              <a:t>AVC</a:t>
            </a:r>
          </a:p>
          <a:p>
            <a:pPr marL="228600" indent="-228600">
              <a:buFont typeface="+mj-lt"/>
              <a:buAutoNum type="arabicPeriod"/>
              <a:defRPr/>
            </a:pPr>
            <a:r>
              <a:rPr lang="en-US" dirty="0" smtClean="0"/>
              <a:t>Marginal costs (</a:t>
            </a:r>
            <a:r>
              <a:rPr lang="en-US" i="1" dirty="0" smtClean="0"/>
              <a:t>MC</a:t>
            </a:r>
            <a:r>
              <a:rPr lang="en-US" dirty="0" smtClean="0"/>
              <a:t>) = </a:t>
            </a:r>
            <a:r>
              <a:rPr lang="en-US" i="1" dirty="0" err="1" smtClean="0"/>
              <a:t>dTC</a:t>
            </a:r>
            <a:r>
              <a:rPr lang="en-US" dirty="0" smtClean="0"/>
              <a:t>/</a:t>
            </a:r>
            <a:r>
              <a:rPr lang="en-US" i="1" dirty="0" err="1" smtClean="0"/>
              <a:t>dQ</a:t>
            </a:r>
            <a:endParaRPr lang="en-US" i="1" dirty="0" smtClean="0"/>
          </a:p>
          <a:p>
            <a:pPr>
              <a:spcBef>
                <a:spcPct val="0"/>
              </a:spcBef>
              <a:buFont typeface="Arial" pitchFamily="34" charset="0"/>
              <a:buNone/>
              <a:defRPr/>
            </a:pPr>
            <a:endParaRPr lang="en-US" dirty="0" smtClean="0"/>
          </a:p>
          <a:p>
            <a:pPr>
              <a:spcBef>
                <a:spcPct val="0"/>
              </a:spcBef>
              <a:buFont typeface="Arial" pitchFamily="34" charset="0"/>
              <a:buNone/>
              <a:defRPr/>
            </a:pPr>
            <a:r>
              <a:rPr lang="en-US" dirty="0" smtClean="0"/>
              <a:t>Note that </a:t>
            </a:r>
            <a:r>
              <a:rPr lang="en-US" i="1" dirty="0" smtClean="0"/>
              <a:t>MC</a:t>
            </a:r>
            <a:r>
              <a:rPr lang="en-US" dirty="0" smtClean="0"/>
              <a:t> = </a:t>
            </a:r>
            <a:r>
              <a:rPr lang="en-US" i="1" dirty="0" smtClean="0"/>
              <a:t>ATC</a:t>
            </a:r>
            <a:r>
              <a:rPr lang="en-US" dirty="0" smtClean="0"/>
              <a:t> when </a:t>
            </a:r>
            <a:r>
              <a:rPr lang="en-US" i="1" dirty="0" smtClean="0"/>
              <a:t>Q</a:t>
            </a:r>
            <a:r>
              <a:rPr lang="en-US" dirty="0" smtClean="0"/>
              <a:t> = 6.64; also </a:t>
            </a:r>
            <a:r>
              <a:rPr lang="en-US" i="1" dirty="0" smtClean="0"/>
              <a:t>MC</a:t>
            </a:r>
            <a:r>
              <a:rPr lang="en-US" dirty="0" smtClean="0"/>
              <a:t> = </a:t>
            </a:r>
            <a:r>
              <a:rPr lang="en-US" i="1" dirty="0" smtClean="0"/>
              <a:t>AVC</a:t>
            </a:r>
            <a:r>
              <a:rPr lang="en-US" dirty="0" smtClean="0"/>
              <a:t> when Q = 5.5.  I.e., </a:t>
            </a:r>
            <a:r>
              <a:rPr lang="en-US" i="1" dirty="0" smtClean="0"/>
              <a:t>MC</a:t>
            </a:r>
            <a:r>
              <a:rPr lang="en-US" dirty="0" smtClean="0"/>
              <a:t> intersects </a:t>
            </a:r>
            <a:r>
              <a:rPr lang="en-US" i="1" dirty="0" smtClean="0"/>
              <a:t>AVC</a:t>
            </a:r>
            <a:r>
              <a:rPr lang="en-US" dirty="0" smtClean="0"/>
              <a:t> and </a:t>
            </a:r>
            <a:r>
              <a:rPr lang="en-US" i="1" dirty="0" smtClean="0"/>
              <a:t>ATC</a:t>
            </a:r>
            <a:r>
              <a:rPr lang="en-US" dirty="0" smtClean="0"/>
              <a:t> at their minimum levels.</a:t>
            </a:r>
          </a:p>
          <a:p>
            <a:pPr>
              <a:buFont typeface="Arial" pitchFamily="34" charset="0"/>
              <a:buNone/>
              <a:defRPr/>
            </a:pPr>
            <a:endParaRPr lang="en-US" i="1" baseline="-25000" dirty="0" smtClean="0"/>
          </a:p>
        </p:txBody>
      </p:sp>
      <p:sp>
        <p:nvSpPr>
          <p:cNvPr id="195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8FC9A1-1360-4F4F-8527-46B7DBB8E1C2}" type="slidenum">
              <a:rPr lang="en-US" smtClean="0">
                <a:latin typeface="Times"/>
              </a:rPr>
              <a:pPr/>
              <a:t>5</a:t>
            </a:fld>
            <a:endParaRPr lang="en-US" smtClean="0">
              <a:latin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This is Figure 5.2 from p. 133. It simply represents a graph of the data in Table 5.2.</a:t>
            </a:r>
          </a:p>
          <a:p>
            <a:pPr>
              <a:spcBef>
                <a:spcPct val="0"/>
              </a:spcBef>
              <a:buFontTx/>
              <a:buChar char="•"/>
            </a:pPr>
            <a:endParaRPr lang="en-US" smtClean="0"/>
          </a:p>
          <a:p>
            <a:pPr>
              <a:spcBef>
                <a:spcPct val="0"/>
              </a:spcBef>
              <a:buFontTx/>
              <a:buChar char="•"/>
            </a:pPr>
            <a:r>
              <a:rPr lang="en-US" smtClean="0"/>
              <a:t>If marginal cost is below average cost, then average cost declines since the benefit of the incremental input is higher than average.  When </a:t>
            </a:r>
            <a:r>
              <a:rPr lang="en-US" i="1" smtClean="0"/>
              <a:t>MC</a:t>
            </a:r>
            <a:r>
              <a:rPr lang="en-US" smtClean="0"/>
              <a:t> is higher than average cost, then average cost must increase.  </a:t>
            </a:r>
          </a:p>
          <a:p>
            <a:pPr>
              <a:spcBef>
                <a:spcPct val="0"/>
              </a:spcBef>
            </a:pPr>
            <a:endParaRPr lang="en-US" smtClean="0"/>
          </a:p>
          <a:p>
            <a:pPr>
              <a:buFontTx/>
              <a:buChar char="•"/>
            </a:pPr>
            <a:r>
              <a:rPr lang="en-US" i="1" smtClean="0"/>
              <a:t>MC</a:t>
            </a:r>
            <a:r>
              <a:rPr lang="en-US" smtClean="0"/>
              <a:t> intersects </a:t>
            </a:r>
            <a:r>
              <a:rPr lang="en-US" i="1" smtClean="0"/>
              <a:t>AVC</a:t>
            </a:r>
            <a:r>
              <a:rPr lang="en-US" smtClean="0"/>
              <a:t> and </a:t>
            </a:r>
            <a:r>
              <a:rPr lang="en-US" i="1" smtClean="0"/>
              <a:t>ATC</a:t>
            </a:r>
            <a:r>
              <a:rPr lang="en-US" smtClean="0"/>
              <a:t> at their minimum levels (at </a:t>
            </a:r>
            <a:r>
              <a:rPr lang="en-US" i="1" smtClean="0"/>
              <a:t>Q</a:t>
            </a:r>
            <a:r>
              <a:rPr lang="en-US" smtClean="0"/>
              <a:t> = 5.5 and </a:t>
            </a:r>
            <a:r>
              <a:rPr lang="en-US" i="1" smtClean="0"/>
              <a:t>Q</a:t>
            </a:r>
            <a:r>
              <a:rPr lang="en-US" smtClean="0"/>
              <a:t> = 6.64 respectively).  The minimum of </a:t>
            </a:r>
            <a:r>
              <a:rPr lang="en-US" i="1" smtClean="0"/>
              <a:t>ATC</a:t>
            </a:r>
            <a:r>
              <a:rPr lang="en-US" smtClean="0"/>
              <a:t> always occurs at an output level higher relative to the minimum of </a:t>
            </a:r>
            <a:r>
              <a:rPr lang="en-US" i="1" smtClean="0"/>
              <a:t>AVC</a:t>
            </a:r>
            <a:r>
              <a:rPr lang="en-US" smtClean="0"/>
              <a:t> because of the presence of fixed costs. </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3A5194-E045-4D75-B73A-442475DAA348}" type="slidenum">
              <a:rPr lang="en-US" smtClean="0">
                <a:latin typeface="Times"/>
              </a:rPr>
              <a:pPr/>
              <a:t>6</a:t>
            </a:fld>
            <a:endParaRPr lang="en-US" smtClean="0">
              <a:latin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a:bodyPr>
          <a:lstStyle/>
          <a:p>
            <a:pPr>
              <a:buFont typeface="Arial" pitchFamily="34" charset="0"/>
              <a:buChar char="•"/>
              <a:defRPr/>
            </a:pPr>
            <a:r>
              <a:rPr lang="en-US" dirty="0" smtClean="0"/>
              <a:t>Here, we go back to the Thomas Machine Company from chapter 4, where we fix capital in the short run and simply evaluate short run costs of operations, so the only variable input here is labor.  The wage rate per unit of labor is $390.  </a:t>
            </a:r>
          </a:p>
          <a:p>
            <a:pPr>
              <a:defRPr/>
            </a:pPr>
            <a:endParaRPr lang="en-US" dirty="0" smtClean="0"/>
          </a:p>
          <a:p>
            <a:pPr>
              <a:buFont typeface="Arial" pitchFamily="34" charset="0"/>
              <a:buChar char="•"/>
              <a:defRPr/>
            </a:pPr>
            <a:r>
              <a:rPr lang="en-US" dirty="0" smtClean="0"/>
              <a:t>This is TABLE 5.3 from pg. 136.  It would be a good idea to discuss how the numbers were calculated (this can be seen by putting the table into spreadsheet display and looking at the code.</a:t>
            </a:r>
          </a:p>
          <a:p>
            <a:pPr>
              <a:defRPr/>
            </a:pPr>
            <a:r>
              <a:rPr lang="en-US" dirty="0" smtClean="0"/>
              <a:t> </a:t>
            </a:r>
          </a:p>
          <a:p>
            <a:pPr>
              <a:buFont typeface="Arial" pitchFamily="34" charset="0"/>
              <a:buChar char="•"/>
              <a:defRPr/>
            </a:pPr>
            <a:r>
              <a:rPr lang="en-US" dirty="0" smtClean="0"/>
              <a:t>The production function for is </a:t>
            </a:r>
            <a:r>
              <a:rPr lang="en-US" i="1" dirty="0" smtClean="0"/>
              <a:t>Q</a:t>
            </a:r>
            <a:r>
              <a:rPr lang="en-US" dirty="0" smtClean="0"/>
              <a:t> = 30</a:t>
            </a:r>
            <a:r>
              <a:rPr lang="en-US" i="1" dirty="0" smtClean="0"/>
              <a:t>L </a:t>
            </a:r>
            <a:r>
              <a:rPr lang="en-US" dirty="0" smtClean="0"/>
              <a:t>+ 20</a:t>
            </a:r>
            <a:r>
              <a:rPr lang="en-US" i="1" dirty="0" smtClean="0"/>
              <a:t>L</a:t>
            </a:r>
            <a:r>
              <a:rPr lang="en-US" i="1" baseline="30000" dirty="0" smtClean="0"/>
              <a:t>2 </a:t>
            </a:r>
            <a:r>
              <a:rPr lang="en-US" dirty="0" smtClean="0"/>
              <a:t>-</a:t>
            </a:r>
            <a:r>
              <a:rPr lang="en-US" i="1" dirty="0" smtClean="0"/>
              <a:t>L</a:t>
            </a:r>
            <a:r>
              <a:rPr lang="en-US" i="1" baseline="30000" dirty="0" smtClean="0"/>
              <a:t>3</a:t>
            </a:r>
            <a:r>
              <a:rPr lang="en-US" dirty="0" smtClean="0"/>
              <a:t>; </a:t>
            </a:r>
            <a:r>
              <a:rPr lang="en-US" i="1" dirty="0" smtClean="0"/>
              <a:t>MP</a:t>
            </a:r>
            <a:r>
              <a:rPr lang="en-US" i="1" baseline="-25000" dirty="0" smtClean="0"/>
              <a:t>L </a:t>
            </a:r>
            <a:r>
              <a:rPr lang="en-US" dirty="0" smtClean="0"/>
              <a:t>= 30 + 40</a:t>
            </a:r>
            <a:r>
              <a:rPr lang="en-US" i="1" dirty="0" smtClean="0"/>
              <a:t>L</a:t>
            </a:r>
            <a:r>
              <a:rPr lang="en-US" i="1" baseline="30000" dirty="0" smtClean="0"/>
              <a:t> </a:t>
            </a:r>
            <a:r>
              <a:rPr lang="en-US" dirty="0" smtClean="0"/>
              <a:t>-3</a:t>
            </a:r>
            <a:r>
              <a:rPr lang="en-US" i="1" dirty="0" smtClean="0"/>
              <a:t>L</a:t>
            </a:r>
            <a:r>
              <a:rPr lang="en-US" i="1" baseline="30000" dirty="0" smtClean="0"/>
              <a:t>2</a:t>
            </a:r>
            <a:r>
              <a:rPr lang="en-US" dirty="0" smtClean="0"/>
              <a:t>, and </a:t>
            </a:r>
            <a:r>
              <a:rPr lang="en-US" i="1" dirty="0" smtClean="0"/>
              <a:t>W = 390 </a:t>
            </a:r>
            <a:r>
              <a:rPr lang="en-US" dirty="0" smtClean="0"/>
              <a:t> is the cost per unit of input (in this case, the wage rate per unit of labor).</a:t>
            </a:r>
          </a:p>
          <a:p>
            <a:pPr>
              <a:buFont typeface="Arial" pitchFamily="34" charset="0"/>
              <a:buChar char="•"/>
              <a:defRPr/>
            </a:pPr>
            <a:endParaRPr lang="en-US" dirty="0" smtClean="0"/>
          </a:p>
          <a:p>
            <a:pPr>
              <a:buFont typeface="Arial" pitchFamily="34" charset="0"/>
              <a:buChar char="•"/>
              <a:defRPr/>
            </a:pPr>
            <a:r>
              <a:rPr lang="en-US" dirty="0" smtClean="0"/>
              <a:t>At 6.67 units of labor, the marginal product of labor is maximized, which implies that marginal cost is minimized.  At 10 units of labor, the average product of labor is maximized, which implies that average variable cost is minimized. </a:t>
            </a:r>
            <a:endParaRPr lang="en-US" i="1" baseline="-25000" dirty="0" smtClean="0"/>
          </a:p>
        </p:txBody>
      </p:sp>
      <p:sp>
        <p:nvSpPr>
          <p:cNvPr id="195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8FC9A1-1360-4F4F-8527-46B7DBB8E1C2}" type="slidenum">
              <a:rPr lang="en-US" smtClean="0">
                <a:latin typeface="Times"/>
              </a:rPr>
              <a:pPr/>
              <a:t>7</a:t>
            </a:fld>
            <a:endParaRPr lang="en-US" smtClean="0">
              <a:latin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8"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This is the graphical representation of the Table 5.3 (not</a:t>
            </a:r>
            <a:r>
              <a:rPr lang="en-US" baseline="0" dirty="0" smtClean="0"/>
              <a:t> in the book)</a:t>
            </a:r>
            <a:r>
              <a:rPr lang="en-US" dirty="0" smtClean="0"/>
              <a:t>.  Here, we find that the minimum </a:t>
            </a:r>
            <a:r>
              <a:rPr lang="en-US" i="1" dirty="0" smtClean="0"/>
              <a:t>MC</a:t>
            </a:r>
            <a:r>
              <a:rPr lang="en-US" dirty="0" smtClean="0"/>
              <a:t> occurs at </a:t>
            </a:r>
            <a:r>
              <a:rPr lang="en-US" i="1" dirty="0" smtClean="0"/>
              <a:t>Q</a:t>
            </a:r>
            <a:r>
              <a:rPr lang="en-US" dirty="0" smtClean="0"/>
              <a:t> = 792.6, and the minimum </a:t>
            </a:r>
            <a:r>
              <a:rPr lang="en-US" i="1" dirty="0" smtClean="0"/>
              <a:t>AVC</a:t>
            </a:r>
            <a:r>
              <a:rPr lang="en-US" dirty="0" smtClean="0"/>
              <a:t> occurs when </a:t>
            </a:r>
            <a:r>
              <a:rPr lang="en-US" i="1" dirty="0" smtClean="0"/>
              <a:t>MC</a:t>
            </a:r>
            <a:r>
              <a:rPr lang="en-US" dirty="0" smtClean="0"/>
              <a:t> = </a:t>
            </a:r>
            <a:r>
              <a:rPr lang="en-US" i="1" dirty="0" smtClean="0"/>
              <a:t>AVC</a:t>
            </a:r>
            <a:r>
              <a:rPr lang="en-US" dirty="0" smtClean="0"/>
              <a:t>  = 3, which is when </a:t>
            </a:r>
            <a:r>
              <a:rPr lang="en-US" i="1" dirty="0" smtClean="0"/>
              <a:t>Q</a:t>
            </a:r>
            <a:r>
              <a:rPr lang="en-US" dirty="0" smtClean="0"/>
              <a:t> = 1,300.</a:t>
            </a:r>
            <a:br>
              <a:rPr lang="en-US" dirty="0" smtClean="0"/>
            </a:br>
            <a:endParaRPr lang="en-US" dirty="0" smtClean="0"/>
          </a:p>
          <a:p>
            <a:pPr>
              <a:buFontTx/>
              <a:buChar char="•"/>
            </a:pPr>
            <a:r>
              <a:rPr lang="en-US" dirty="0" smtClean="0"/>
              <a:t>By clicking on the graphic, one can also look at the data that produced this figure</a:t>
            </a:r>
            <a:r>
              <a:rPr lang="en-US" baseline="0" dirty="0" smtClean="0"/>
              <a:t>!</a:t>
            </a:r>
            <a:endParaRPr lang="en-US" dirty="0" smtClean="0"/>
          </a:p>
        </p:txBody>
      </p:sp>
      <p:sp>
        <p:nvSpPr>
          <p:cNvPr id="198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8EBA74-92B0-4CAB-ABB3-5E027C18BEA0}" type="slidenum">
              <a:rPr lang="en-US" smtClean="0">
                <a:latin typeface="Times"/>
              </a:rPr>
              <a:pPr/>
              <a:t>8</a:t>
            </a:fld>
            <a:endParaRPr lang="en-US" smtClean="0">
              <a:latin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6"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buFontTx/>
              <a:buChar char="•"/>
            </a:pPr>
            <a:r>
              <a:rPr lang="en-US" dirty="0" smtClean="0"/>
              <a:t>The whole point of the analysis</a:t>
            </a:r>
            <a:r>
              <a:rPr lang="en-US" baseline="0" dirty="0" smtClean="0"/>
              <a:t> up to this point has been to illustrate that in the short run, the objective is to scale the firm’s variable inputs, given the capital input, at a level that minimizes average cost.  </a:t>
            </a:r>
            <a:br>
              <a:rPr lang="en-US" baseline="0" dirty="0" smtClean="0"/>
            </a:br>
            <a:endParaRPr lang="en-US" baseline="0" dirty="0" smtClean="0"/>
          </a:p>
          <a:p>
            <a:pPr>
              <a:spcBef>
                <a:spcPct val="0"/>
              </a:spcBef>
              <a:buFontTx/>
              <a:buChar char="•"/>
            </a:pPr>
            <a:r>
              <a:rPr lang="en-US" baseline="0" dirty="0" smtClean="0"/>
              <a:t>Now we are interested in figuring out long run costs.  This requires mapping out the locus of the minimum cost points for all short-run average cost curves.</a:t>
            </a:r>
            <a:br>
              <a:rPr lang="en-US" baseline="0" dirty="0" smtClean="0"/>
            </a:br>
            <a:endParaRPr lang="en-US" baseline="0" dirty="0" smtClean="0"/>
          </a:p>
          <a:p>
            <a:pPr>
              <a:spcBef>
                <a:spcPct val="0"/>
              </a:spcBef>
              <a:buFontTx/>
              <a:buChar char="•"/>
            </a:pPr>
            <a:r>
              <a:rPr lang="en-US" dirty="0" smtClean="0"/>
              <a:t>FIGURE 5.3 (pg. 140) shows a series of short-run average cost curves, each of which is defined by a different level of capital.  Curves G1, G2, and G3 are each based on a different input bundle.  Of the three, G1 is the minimum average cost over the output range of 0 to D.  If the firm anticipates demand in the 0,D range, then the best plant size is represented by the fixed capital level implied by the G1 curve.  G2 has the minimum average cost over the output range designated by points D and E.  G3 has the minimum average cost after the output level designated by point E. </a:t>
            </a:r>
          </a:p>
          <a:p>
            <a:pPr>
              <a:spcBef>
                <a:spcPct val="0"/>
              </a:spcBef>
            </a:pPr>
            <a:endParaRPr lang="en-US" dirty="0" smtClean="0"/>
          </a:p>
          <a:p>
            <a:pPr>
              <a:spcBef>
                <a:spcPct val="0"/>
              </a:spcBef>
              <a:buFontTx/>
              <a:buChar char="•"/>
            </a:pPr>
            <a:r>
              <a:rPr lang="en-US" dirty="0" smtClean="0"/>
              <a:t>The idea here is that we can collect data like we had in Table 5.2 for varying levels of capital inputs, and use this information to develop a series (actually, a continuum) of short run average cost functions.  Depending upon the expected level of demand, we’ll want to select the SRAC which provides for the lowest average cost, given our output expectations.</a:t>
            </a:r>
          </a:p>
        </p:txBody>
      </p:sp>
      <p:sp>
        <p:nvSpPr>
          <p:cNvPr id="200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ED84D4-E547-4BAE-8C02-9351F22C3B74}" type="slidenum">
              <a:rPr lang="en-US" smtClean="0">
                <a:latin typeface="Times"/>
              </a:rPr>
              <a:pPr/>
              <a:t>9</a:t>
            </a:fld>
            <a:endParaRPr lang="en-US" smtClean="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2400"/>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sz="2400"/>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a:xfrm>
            <a:off x="914400" y="6172200"/>
            <a:ext cx="4419600" cy="457200"/>
          </a:xfrm>
        </p:spPr>
        <p:txBody>
          <a:bodyPr/>
          <a:lstStyle>
            <a:lvl1pPr>
              <a:defRPr/>
            </a:lvl1pPr>
          </a:lstStyle>
          <a:p>
            <a:pPr>
              <a:defRPr/>
            </a:pPr>
            <a:r>
              <a:rPr lang="en-US"/>
              <a:t>Lecture 4: Analysis of Costs and Perfect Competition</a:t>
            </a:r>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2263A979-1833-4FEB-8116-FD7F38ECFC4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Lecture 4: Analysis of Costs and Perfect Competition</a:t>
            </a:r>
          </a:p>
        </p:txBody>
      </p:sp>
      <p:sp>
        <p:nvSpPr>
          <p:cNvPr id="6" name="Slide Number Placeholder 22"/>
          <p:cNvSpPr>
            <a:spLocks noGrp="1"/>
          </p:cNvSpPr>
          <p:nvPr>
            <p:ph type="sldNum" sz="quarter" idx="12"/>
          </p:nvPr>
        </p:nvSpPr>
        <p:spPr/>
        <p:txBody>
          <a:bodyPr/>
          <a:lstStyle>
            <a:lvl1pPr>
              <a:defRPr/>
            </a:lvl1pPr>
          </a:lstStyle>
          <a:p>
            <a:pPr>
              <a:defRPr/>
            </a:pPr>
            <a:fld id="{222BE37C-21DF-4B35-AD60-E99E2AFA99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Lecture 4: Analysis of Costs and Perfect Competition</a:t>
            </a:r>
          </a:p>
        </p:txBody>
      </p:sp>
      <p:sp>
        <p:nvSpPr>
          <p:cNvPr id="6" name="Slide Number Placeholder 22"/>
          <p:cNvSpPr>
            <a:spLocks noGrp="1"/>
          </p:cNvSpPr>
          <p:nvPr>
            <p:ph type="sldNum" sz="quarter" idx="12"/>
          </p:nvPr>
        </p:nvSpPr>
        <p:spPr/>
        <p:txBody>
          <a:bodyPr/>
          <a:lstStyle>
            <a:lvl1pPr>
              <a:defRPr/>
            </a:lvl1pPr>
          </a:lstStyle>
          <a:p>
            <a:pPr>
              <a:defRPr/>
            </a:pPr>
            <a:fld id="{73FDCC48-7A95-42E0-833A-30BDF6A8C8D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066800"/>
            <a:ext cx="7772400" cy="4953000"/>
          </a:xfrm>
        </p:spPr>
        <p:txBody>
          <a:bodyPr>
            <a:normAutofit/>
          </a:bodyPr>
          <a:lstStyle>
            <a:lvl1pPr>
              <a:defRPr sz="28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Lecture 4: Analysis of Costs and Perfect Competition</a:t>
            </a:r>
          </a:p>
        </p:txBody>
      </p:sp>
      <p:sp>
        <p:nvSpPr>
          <p:cNvPr id="6" name="Slide Number Placeholder 22"/>
          <p:cNvSpPr>
            <a:spLocks noGrp="1"/>
          </p:cNvSpPr>
          <p:nvPr>
            <p:ph type="sldNum" sz="quarter" idx="12"/>
          </p:nvPr>
        </p:nvSpPr>
        <p:spPr/>
        <p:txBody>
          <a:bodyPr/>
          <a:lstStyle>
            <a:lvl1pPr>
              <a:defRPr/>
            </a:lvl1pPr>
          </a:lstStyle>
          <a:p>
            <a:pPr>
              <a:defRPr/>
            </a:pPr>
            <a:fld id="{100BABC1-AAE5-4CA7-A445-C4B2125790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2400"/>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sz="2400"/>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457700" cy="457200"/>
          </a:xfrm>
        </p:spPr>
        <p:txBody>
          <a:bodyPr/>
          <a:lstStyle>
            <a:lvl1pPr>
              <a:defRPr/>
            </a:lvl1pPr>
          </a:lstStyle>
          <a:p>
            <a:pPr>
              <a:defRPr/>
            </a:pPr>
            <a:r>
              <a:rPr lang="en-US"/>
              <a:t>Lecture 4: Analysis of Costs and Perfect Competition</a:t>
            </a: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D04EA70F-0C9C-430E-AE78-4FEF8361484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Lecture 4: Analysis of Costs and Perfect Competition</a:t>
            </a:r>
          </a:p>
        </p:txBody>
      </p:sp>
      <p:sp>
        <p:nvSpPr>
          <p:cNvPr id="7" name="Slide Number Placeholder 22"/>
          <p:cNvSpPr>
            <a:spLocks noGrp="1"/>
          </p:cNvSpPr>
          <p:nvPr>
            <p:ph type="sldNum" sz="quarter" idx="12"/>
          </p:nvPr>
        </p:nvSpPr>
        <p:spPr/>
        <p:txBody>
          <a:bodyPr/>
          <a:lstStyle>
            <a:lvl1pPr>
              <a:defRPr/>
            </a:lvl1pPr>
          </a:lstStyle>
          <a:p>
            <a:pPr>
              <a:defRPr/>
            </a:pPr>
            <a:fld id="{D7EBEF7D-3262-40F0-AC26-4D6BFC6683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r>
              <a:rPr lang="en-US"/>
              <a:t>Lecture 4: Analysis of Costs and Perfect Competition</a:t>
            </a:r>
          </a:p>
        </p:txBody>
      </p:sp>
      <p:sp>
        <p:nvSpPr>
          <p:cNvPr id="9" name="Slide Number Placeholder 22"/>
          <p:cNvSpPr>
            <a:spLocks noGrp="1"/>
          </p:cNvSpPr>
          <p:nvPr>
            <p:ph type="sldNum" sz="quarter" idx="12"/>
          </p:nvPr>
        </p:nvSpPr>
        <p:spPr/>
        <p:txBody>
          <a:bodyPr/>
          <a:lstStyle>
            <a:lvl1pPr>
              <a:defRPr/>
            </a:lvl1pPr>
          </a:lstStyle>
          <a:p>
            <a:pPr>
              <a:defRPr/>
            </a:pPr>
            <a:fld id="{5E557660-CC6E-44E9-A1C2-BCD2140358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Lecture 4: Analysis of Costs and Perfect Competition</a:t>
            </a:r>
          </a:p>
        </p:txBody>
      </p:sp>
      <p:sp>
        <p:nvSpPr>
          <p:cNvPr id="5" name="Slide Number Placeholder 22"/>
          <p:cNvSpPr>
            <a:spLocks noGrp="1"/>
          </p:cNvSpPr>
          <p:nvPr>
            <p:ph type="sldNum" sz="quarter" idx="12"/>
          </p:nvPr>
        </p:nvSpPr>
        <p:spPr/>
        <p:txBody>
          <a:bodyPr/>
          <a:lstStyle>
            <a:lvl1pPr>
              <a:defRPr/>
            </a:lvl1pPr>
          </a:lstStyle>
          <a:p>
            <a:pPr>
              <a:defRPr/>
            </a:pPr>
            <a:fld id="{18AF11A5-BBD4-4443-BE65-F2AF486E5C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Lecture 4: Analysis of Costs and Perfect Competition</a:t>
            </a:r>
          </a:p>
        </p:txBody>
      </p:sp>
      <p:sp>
        <p:nvSpPr>
          <p:cNvPr id="4" name="Slide Number Placeholder 3"/>
          <p:cNvSpPr>
            <a:spLocks noGrp="1"/>
          </p:cNvSpPr>
          <p:nvPr>
            <p:ph type="sldNum" sz="quarter" idx="12"/>
          </p:nvPr>
        </p:nvSpPr>
        <p:spPr/>
        <p:txBody>
          <a:bodyPr/>
          <a:lstStyle>
            <a:lvl1pPr>
              <a:defRPr/>
            </a:lvl1pPr>
          </a:lstStyle>
          <a:p>
            <a:pPr>
              <a:defRPr/>
            </a:pPr>
            <a:fld id="{3C509745-59B7-4D40-99FE-491DF5D8BF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sz="240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r>
              <a:rPr lang="en-US"/>
              <a:t>Lecture 4: Analysis of Costs and Perfect Competition</a:t>
            </a:r>
          </a:p>
        </p:txBody>
      </p:sp>
      <p:sp>
        <p:nvSpPr>
          <p:cNvPr id="9" name="Slide Number Placeholder 6"/>
          <p:cNvSpPr>
            <a:spLocks noGrp="1"/>
          </p:cNvSpPr>
          <p:nvPr>
            <p:ph type="sldNum" sz="quarter" idx="12"/>
          </p:nvPr>
        </p:nvSpPr>
        <p:spPr/>
        <p:txBody>
          <a:bodyPr/>
          <a:lstStyle>
            <a:lvl1pPr>
              <a:defRPr/>
            </a:lvl1pPr>
          </a:lstStyle>
          <a:p>
            <a:pPr>
              <a:defRPr/>
            </a:pPr>
            <a:fld id="{97A02007-31EE-43FF-B276-D64D79E42A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Lecture 4: Analysis of Costs and Perfect Competition</a:t>
            </a: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4F869339-BA00-48C0-A8C7-0E63987AFC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240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sz="2400"/>
          </a:p>
        </p:txBody>
      </p:sp>
      <p:sp>
        <p:nvSpPr>
          <p:cNvPr id="197636"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97637"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Times" charset="0"/>
              </a:defRPr>
            </a:lvl1pPr>
          </a:lstStyle>
          <a:p>
            <a:pPr>
              <a:defRPr/>
            </a:pPr>
            <a:endParaRPr lang="en-US"/>
          </a:p>
        </p:txBody>
      </p:sp>
      <p:sp>
        <p:nvSpPr>
          <p:cNvPr id="3" name="Footer Placeholder 2"/>
          <p:cNvSpPr>
            <a:spLocks noGrp="1"/>
          </p:cNvSpPr>
          <p:nvPr>
            <p:ph type="ftr" sz="quarter" idx="3"/>
          </p:nvPr>
        </p:nvSpPr>
        <p:spPr>
          <a:xfrm>
            <a:off x="914400" y="6172200"/>
            <a:ext cx="4495800" cy="457200"/>
          </a:xfrm>
          <a:prstGeom prst="rect">
            <a:avLst/>
          </a:prstGeom>
        </p:spPr>
        <p:txBody>
          <a:bodyPr anchor="ctr" anchorCtr="0"/>
          <a:lstStyle>
            <a:lvl1pPr eaLnBrk="1" latinLnBrk="0" hangingPunct="1">
              <a:defRPr kumimoji="0" sz="1400" dirty="0" smtClean="0">
                <a:solidFill>
                  <a:schemeClr val="tx2"/>
                </a:solidFill>
                <a:latin typeface="Times" charset="0"/>
              </a:defRPr>
            </a:lvl1pPr>
          </a:lstStyle>
          <a:p>
            <a:pPr>
              <a:defRPr/>
            </a:pPr>
            <a:r>
              <a:rPr lang="en-US"/>
              <a:t>Lecture 4: Analysis of Costs and Perfect Competition</a:t>
            </a: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smtClean="0">
                <a:solidFill>
                  <a:srgbClr val="FFFFFF"/>
                </a:solidFill>
                <a:latin typeface="+mj-lt"/>
                <a:ea typeface="+mj-ea"/>
                <a:cs typeface="+mj-cs"/>
              </a:defRPr>
            </a:lvl1pPr>
          </a:lstStyle>
          <a:p>
            <a:pPr>
              <a:defRPr/>
            </a:pPr>
            <a:fld id="{C5C7988B-1534-4F11-B529-27A32ADBDE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38" r:id="rId2"/>
    <p:sldLayoutId id="2147483740" r:id="rId3"/>
    <p:sldLayoutId id="2147483737" r:id="rId4"/>
    <p:sldLayoutId id="2147483736" r:id="rId5"/>
    <p:sldLayoutId id="2147483735" r:id="rId6"/>
    <p:sldLayoutId id="2147483741" r:id="rId7"/>
    <p:sldLayoutId id="2147483742" r:id="rId8"/>
    <p:sldLayoutId id="2147483743" r:id="rId9"/>
    <p:sldLayoutId id="2147483734" r:id="rId10"/>
    <p:sldLayoutId id="2147483733" r:id="rId11"/>
    <p:sldLayoutId id="2147483744" r:id="rId12"/>
  </p:sldLayoutIdLst>
  <p:hf hd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Microsoft_Office_Word_97_-_2003_Document3.doc"/></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Microsoft_Office_Word_97_-_2003_Document4.doc"/></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Microsoft_Office_Word_97_-_2003_Document5.doc"/></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Microsoft_Office_Word_97_-_2003_Document6.doc"/></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Microsoft_Office_Word_97_-_2003_Document7.doc"/></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package" Target="../embeddings/Microsoft_Office_Excel_Worksheet3.xls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4"/>
          <p:cNvSpPr>
            <a:spLocks noGrp="1" noChangeArrowheads="1"/>
          </p:cNvSpPr>
          <p:nvPr>
            <p:ph type="ctrTitle"/>
          </p:nvPr>
        </p:nvSpPr>
        <p:spPr>
          <a:xfrm>
            <a:off x="457200" y="1506538"/>
            <a:ext cx="8229600" cy="1470025"/>
          </a:xfrm>
        </p:spPr>
        <p:txBody>
          <a:bodyPr/>
          <a:lstStyle/>
          <a:p>
            <a:r>
              <a:rPr smtClean="0"/>
              <a:t>Lecture 4</a:t>
            </a:r>
          </a:p>
        </p:txBody>
      </p:sp>
      <p:sp>
        <p:nvSpPr>
          <p:cNvPr id="16386" name="Rectangle 9"/>
          <p:cNvSpPr>
            <a:spLocks noGrp="1" noChangeArrowheads="1"/>
          </p:cNvSpPr>
          <p:nvPr>
            <p:ph type="subTitle" idx="1"/>
          </p:nvPr>
        </p:nvSpPr>
        <p:spPr>
          <a:xfrm>
            <a:off x="1143000" y="3200400"/>
            <a:ext cx="6934200" cy="1600200"/>
          </a:xfrm>
        </p:spPr>
        <p:txBody>
          <a:bodyPr/>
          <a:lstStyle/>
          <a:p>
            <a:r>
              <a:rPr lang="en-US" sz="4400" smtClean="0"/>
              <a:t>Analysis of Costs and </a:t>
            </a:r>
          </a:p>
          <a:p>
            <a:r>
              <a:rPr lang="en-US" sz="4400" smtClean="0"/>
              <a:t>Perfect Competition</a:t>
            </a:r>
          </a:p>
        </p:txBody>
      </p:sp>
      <p:sp>
        <p:nvSpPr>
          <p:cNvPr id="16387" name="Footer Placeholder 3"/>
          <p:cNvSpPr>
            <a:spLocks noGrp="1"/>
          </p:cNvSpPr>
          <p:nvPr>
            <p:ph type="ftr" sz="quarter" idx="11"/>
          </p:nvPr>
        </p:nvSpPr>
        <p:spPr bwMode="auto">
          <a:xfrm>
            <a:off x="914400" y="6172200"/>
            <a:ext cx="4572000" cy="457200"/>
          </a:xfrm>
          <a:noFill/>
          <a:ln>
            <a:miter lim="800000"/>
            <a:headEnd/>
            <a:tailEnd/>
          </a:ln>
        </p:spPr>
        <p:txBody>
          <a:bodyPr vert="horz" wrap="square" lIns="91440" tIns="45720" rIns="91440" bIns="45720" numCol="1" compatLnSpc="1">
            <a:prstTxWarp prst="textNoShape">
              <a:avLst/>
            </a:prstTxWarp>
          </a:bodyPr>
          <a:lstStyle/>
          <a:p>
            <a:r>
              <a:rPr lang="en-US" dirty="0">
                <a:latin typeface="Times"/>
              </a:rPr>
              <a:t>Lecture 4: Analysis of Costs and Perfect Competition</a:t>
            </a:r>
          </a:p>
        </p:txBody>
      </p:sp>
      <p:sp>
        <p:nvSpPr>
          <p:cNvPr id="5" name="Slide Number Placeholder 4"/>
          <p:cNvSpPr>
            <a:spLocks noGrp="1"/>
          </p:cNvSpPr>
          <p:nvPr>
            <p:ph type="sldNum" sz="quarter" idx="12"/>
          </p:nvPr>
        </p:nvSpPr>
        <p:spPr/>
        <p:txBody>
          <a:bodyPr/>
          <a:lstStyle/>
          <a:p>
            <a:pPr>
              <a:defRPr/>
            </a:pPr>
            <a:fld id="{24C9277E-2666-46C7-85E5-FC09CE705BA7}"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763DBC3-92CF-4772-8E72-871AA728DE36}" type="slidenum">
              <a:rPr lang="en-US"/>
              <a:pPr>
                <a:defRPr/>
              </a:pPr>
              <a:t>10</a:t>
            </a:fld>
            <a:endParaRPr lang="en-US"/>
          </a:p>
        </p:txBody>
      </p:sp>
      <p:pic>
        <p:nvPicPr>
          <p:cNvPr id="201731" name="Picture 1"/>
          <p:cNvPicPr>
            <a:picLocks noChangeAspect="1" noChangeArrowheads="1"/>
          </p:cNvPicPr>
          <p:nvPr/>
        </p:nvPicPr>
        <p:blipFill>
          <a:blip r:embed="rId3" cstate="print"/>
          <a:srcRect/>
          <a:stretch>
            <a:fillRect/>
          </a:stretch>
        </p:blipFill>
        <p:spPr bwMode="auto">
          <a:xfrm>
            <a:off x="457200" y="152400"/>
            <a:ext cx="8135938" cy="6010275"/>
          </a:xfrm>
          <a:prstGeom prst="rect">
            <a:avLst/>
          </a:prstGeom>
          <a:noFill/>
          <a:ln w="9525">
            <a:noFill/>
            <a:miter lim="800000"/>
            <a:headEnd/>
            <a:tailEnd/>
          </a:ln>
        </p:spPr>
      </p:pic>
      <p:sp>
        <p:nvSpPr>
          <p:cNvPr id="201733"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19316AD-AE71-4F19-A64D-E7B7009B0D89}" type="slidenum">
              <a:rPr lang="en-US"/>
              <a:pPr>
                <a:defRPr/>
              </a:pPr>
              <a:t>11</a:t>
            </a:fld>
            <a:endParaRPr lang="en-US"/>
          </a:p>
        </p:txBody>
      </p:sp>
      <p:pic>
        <p:nvPicPr>
          <p:cNvPr id="203779" name="Picture 1"/>
          <p:cNvPicPr>
            <a:picLocks noChangeAspect="1" noChangeArrowheads="1"/>
          </p:cNvPicPr>
          <p:nvPr/>
        </p:nvPicPr>
        <p:blipFill>
          <a:blip r:embed="rId3" cstate="print"/>
          <a:srcRect/>
          <a:stretch>
            <a:fillRect/>
          </a:stretch>
        </p:blipFill>
        <p:spPr bwMode="auto">
          <a:xfrm>
            <a:off x="1069975" y="152400"/>
            <a:ext cx="7515225" cy="6062663"/>
          </a:xfrm>
          <a:prstGeom prst="rect">
            <a:avLst/>
          </a:prstGeom>
          <a:noFill/>
          <a:ln w="9525">
            <a:noFill/>
            <a:miter lim="800000"/>
            <a:headEnd/>
            <a:tailEnd/>
          </a:ln>
        </p:spPr>
      </p:pic>
      <p:sp>
        <p:nvSpPr>
          <p:cNvPr id="203781"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DFF7A4-1219-4673-9077-1E4E648F4DDB}" type="slidenum">
              <a:rPr lang="en-US"/>
              <a:pPr>
                <a:defRPr/>
              </a:pPr>
              <a:t>12</a:t>
            </a:fld>
            <a:endParaRPr lang="en-US"/>
          </a:p>
        </p:txBody>
      </p:sp>
      <p:sp>
        <p:nvSpPr>
          <p:cNvPr id="5" name="Title 1"/>
          <p:cNvSpPr txBox="1">
            <a:spLocks/>
          </p:cNvSpPr>
          <p:nvPr/>
        </p:nvSpPr>
        <p:spPr>
          <a:xfrm>
            <a:off x="685800" y="0"/>
            <a:ext cx="7772400" cy="1219200"/>
          </a:xfrm>
          <a:prstGeom prst="rect">
            <a:avLst/>
          </a:prstGeom>
        </p:spPr>
        <p:txBody>
          <a:bodyPr>
            <a:normAutofit fontScale="97500" lnSpcReduction="10000"/>
          </a:bodyPr>
          <a:lstStyle/>
          <a:p>
            <a:pPr fontAlgn="auto">
              <a:spcAft>
                <a:spcPts val="0"/>
              </a:spcAft>
              <a:defRPr/>
            </a:pPr>
            <a:r>
              <a:rPr lang="en-US" sz="4000">
                <a:latin typeface="+mj-lt"/>
                <a:ea typeface="+mj-ea"/>
                <a:cs typeface="+mj-cs"/>
              </a:rPr>
              <a:t>Managerial Use of Cost Functions (Martin Division)</a:t>
            </a:r>
            <a:endParaRPr lang="en-US" sz="4000" dirty="0">
              <a:latin typeface="+mj-lt"/>
              <a:ea typeface="+mj-ea"/>
              <a:cs typeface="+mj-cs"/>
            </a:endParaRPr>
          </a:p>
        </p:txBody>
      </p:sp>
      <p:graphicFrame>
        <p:nvGraphicFramePr>
          <p:cNvPr id="172034" name="Object 3"/>
          <p:cNvGraphicFramePr>
            <a:graphicFrameLocks noChangeAspect="1"/>
          </p:cNvGraphicFramePr>
          <p:nvPr/>
        </p:nvGraphicFramePr>
        <p:xfrm>
          <a:off x="304800" y="1219200"/>
          <a:ext cx="8255000" cy="5016500"/>
        </p:xfrm>
        <a:graphic>
          <a:graphicData uri="http://schemas.openxmlformats.org/presentationml/2006/ole">
            <p:oleObj spid="_x0000_s172034" name="Document" r:id="rId4" imgW="8390047" imgH="5090587" progId="Word.Document.8">
              <p:embed/>
            </p:oleObj>
          </a:graphicData>
        </a:graphic>
      </p:graphicFrame>
      <p:sp>
        <p:nvSpPr>
          <p:cNvPr id="172039"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29E1687-E405-42F9-B7EA-FB25BABA4A3B}" type="slidenum">
              <a:rPr lang="en-US"/>
              <a:pPr>
                <a:defRPr/>
              </a:pPr>
              <a:t>13</a:t>
            </a:fld>
            <a:endParaRPr lang="en-US"/>
          </a:p>
        </p:txBody>
      </p:sp>
      <p:sp>
        <p:nvSpPr>
          <p:cNvPr id="5" name="Title 1"/>
          <p:cNvSpPr txBox="1">
            <a:spLocks/>
          </p:cNvSpPr>
          <p:nvPr/>
        </p:nvSpPr>
        <p:spPr>
          <a:xfrm>
            <a:off x="685800" y="0"/>
            <a:ext cx="7772400" cy="1219200"/>
          </a:xfrm>
          <a:prstGeom prst="rect">
            <a:avLst/>
          </a:prstGeom>
        </p:spPr>
        <p:txBody>
          <a:bodyPr>
            <a:normAutofit fontScale="97500" lnSpcReduction="10000"/>
          </a:bodyPr>
          <a:lstStyle/>
          <a:p>
            <a:pPr fontAlgn="auto">
              <a:spcAft>
                <a:spcPts val="0"/>
              </a:spcAft>
              <a:defRPr/>
            </a:pPr>
            <a:r>
              <a:rPr lang="en-US" sz="4000">
                <a:latin typeface="+mj-lt"/>
                <a:ea typeface="+mj-ea"/>
                <a:cs typeface="+mj-cs"/>
              </a:rPr>
              <a:t>Managerial Use of Cost Functions (Martin Division)</a:t>
            </a:r>
            <a:endParaRPr lang="en-US" sz="4000" dirty="0">
              <a:latin typeface="+mj-lt"/>
              <a:ea typeface="+mj-ea"/>
              <a:cs typeface="+mj-cs"/>
            </a:endParaRPr>
          </a:p>
        </p:txBody>
      </p:sp>
      <p:graphicFrame>
        <p:nvGraphicFramePr>
          <p:cNvPr id="173059" name="Object 3"/>
          <p:cNvGraphicFramePr>
            <a:graphicFrameLocks noChangeAspect="1"/>
          </p:cNvGraphicFramePr>
          <p:nvPr/>
        </p:nvGraphicFramePr>
        <p:xfrm>
          <a:off x="381000" y="1295400"/>
          <a:ext cx="8394700" cy="5080000"/>
        </p:xfrm>
        <a:graphic>
          <a:graphicData uri="http://schemas.openxmlformats.org/presentationml/2006/ole">
            <p:oleObj spid="_x0000_s173059" name="Document" r:id="rId4" imgW="8089178" imgH="4894796" progId="Word.Document.8">
              <p:embed/>
            </p:oleObj>
          </a:graphicData>
        </a:graphic>
      </p:graphicFrame>
      <p:sp>
        <p:nvSpPr>
          <p:cNvPr id="173064"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5CD9119-B460-410A-86BE-2ADC1EB247C3}" type="slidenum">
              <a:rPr lang="en-US"/>
              <a:pPr>
                <a:defRPr/>
              </a:pPr>
              <a:t>14</a:t>
            </a:fld>
            <a:endParaRPr lang="en-US"/>
          </a:p>
        </p:txBody>
      </p:sp>
      <p:pic>
        <p:nvPicPr>
          <p:cNvPr id="209923" name="Picture 1"/>
          <p:cNvPicPr>
            <a:picLocks noChangeAspect="1" noChangeArrowheads="1"/>
          </p:cNvPicPr>
          <p:nvPr/>
        </p:nvPicPr>
        <p:blipFill>
          <a:blip r:embed="rId3" cstate="print"/>
          <a:srcRect/>
          <a:stretch>
            <a:fillRect/>
          </a:stretch>
        </p:blipFill>
        <p:spPr bwMode="auto">
          <a:xfrm>
            <a:off x="533400" y="152400"/>
            <a:ext cx="8431213" cy="6127750"/>
          </a:xfrm>
          <a:prstGeom prst="rect">
            <a:avLst/>
          </a:prstGeom>
          <a:noFill/>
          <a:ln w="9525">
            <a:noFill/>
            <a:miter lim="800000"/>
            <a:headEnd/>
            <a:tailEnd/>
          </a:ln>
        </p:spPr>
      </p:pic>
      <p:sp>
        <p:nvSpPr>
          <p:cNvPr id="209926"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533400" y="990600"/>
            <a:ext cx="8153400" cy="5029200"/>
          </a:xfrm>
        </p:spPr>
        <p:txBody>
          <a:bodyPr>
            <a:noAutofit/>
          </a:bodyPr>
          <a:lstStyle/>
          <a:p>
            <a:r>
              <a:rPr lang="en-US" sz="3200" dirty="0" smtClean="0"/>
              <a:t>Managers at UPS use scale economies in their distribution network to decrease costs.</a:t>
            </a:r>
          </a:p>
          <a:p>
            <a:r>
              <a:rPr lang="en-US" sz="3200" dirty="0" smtClean="0"/>
              <a:t>Exxon Mobil managers use scale economies to decrease costs in their refining and chemical production processes. </a:t>
            </a:r>
          </a:p>
          <a:p>
            <a:r>
              <a:rPr lang="en-US" sz="3200" dirty="0" smtClean="0"/>
              <a:t>The size of cruise ships keeps growing because larger ships have a lower cost per passenger thanks to scale economies.</a:t>
            </a:r>
          </a:p>
          <a:p>
            <a:r>
              <a:rPr lang="en-US" sz="3200" dirty="0" smtClean="0"/>
              <a:t>Others???</a:t>
            </a:r>
          </a:p>
        </p:txBody>
      </p:sp>
      <p:sp>
        <p:nvSpPr>
          <p:cNvPr id="2" name="Footer Placeholder 1"/>
          <p:cNvSpPr>
            <a:spLocks noGrp="1"/>
          </p:cNvSpPr>
          <p:nvPr>
            <p:ph type="ftr" sz="quarter" idx="11"/>
          </p:nvPr>
        </p:nvSpPr>
        <p:spPr/>
        <p:txBody>
          <a:bodyPr/>
          <a:lstStyle/>
          <a:p>
            <a:pPr>
              <a:defRPr/>
            </a:pPr>
            <a:r>
              <a:rPr lang="en-US" smtClean="0"/>
              <a:t>Lecture 4: Analysis of Costs and Perfect Competition</a:t>
            </a:r>
            <a:endParaRPr lang="en-US"/>
          </a:p>
        </p:txBody>
      </p:sp>
      <p:sp>
        <p:nvSpPr>
          <p:cNvPr id="3" name="Slide Number Placeholder 2"/>
          <p:cNvSpPr>
            <a:spLocks noGrp="1"/>
          </p:cNvSpPr>
          <p:nvPr>
            <p:ph type="sldNum" sz="quarter" idx="12"/>
          </p:nvPr>
        </p:nvSpPr>
        <p:spPr/>
        <p:txBody>
          <a:bodyPr/>
          <a:lstStyle/>
          <a:p>
            <a:pPr>
              <a:defRPr/>
            </a:pPr>
            <a:fld id="{3C509745-59B7-4D40-99FE-491DF5D8BFD0}" type="slidenum">
              <a:rPr lang="en-US" smtClean="0"/>
              <a:pPr>
                <a:defRPr/>
              </a:pPr>
              <a:t>15</a:t>
            </a:fld>
            <a:endParaRPr lang="en-US"/>
          </a:p>
        </p:txBody>
      </p:sp>
      <p:sp>
        <p:nvSpPr>
          <p:cNvPr id="7" name="Rectangle 2"/>
          <p:cNvSpPr>
            <a:spLocks noGrp="1" noChangeArrowheads="1"/>
          </p:cNvSpPr>
          <p:nvPr>
            <p:ph type="title"/>
          </p:nvPr>
        </p:nvSpPr>
        <p:spPr>
          <a:xfrm>
            <a:off x="228600" y="228600"/>
            <a:ext cx="8610600" cy="685800"/>
          </a:xfrm>
        </p:spPr>
        <p:txBody>
          <a:bodyPr/>
          <a:lstStyle/>
          <a:p>
            <a:r>
              <a:rPr lang="en-US" dirty="0" smtClean="0"/>
              <a:t>Examples of Economies of Scale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Class Problem 5.1</a:t>
            </a:r>
            <a:endParaRPr lang="en-US" dirty="0"/>
          </a:p>
        </p:txBody>
      </p:sp>
      <p:sp>
        <p:nvSpPr>
          <p:cNvPr id="7" name="Content Placeholder 6"/>
          <p:cNvSpPr>
            <a:spLocks noGrp="1"/>
          </p:cNvSpPr>
          <p:nvPr>
            <p:ph sz="quarter" idx="1"/>
          </p:nvPr>
        </p:nvSpPr>
        <p:spPr>
          <a:xfrm>
            <a:off x="533400" y="1066800"/>
            <a:ext cx="8305800" cy="4953000"/>
          </a:xfrm>
        </p:spPr>
        <p:txBody>
          <a:bodyPr>
            <a:noAutofit/>
          </a:bodyPr>
          <a:lstStyle/>
          <a:p>
            <a:r>
              <a:rPr lang="en-US" dirty="0" smtClean="0"/>
              <a:t>Gold Screen Inc. (GSI) manufactures screens for color-television sets.  GSI has manufacturing facilities in California, and the firm is considering opening a plant in Asia. </a:t>
            </a:r>
          </a:p>
          <a:p>
            <a:r>
              <a:rPr lang="en-US" dirty="0" smtClean="0"/>
              <a:t> GSI’s engineers estimate the cost function of the new plant to be:  </a:t>
            </a:r>
            <a:r>
              <a:rPr lang="en-US" i="1" dirty="0" smtClean="0"/>
              <a:t>TC</a:t>
            </a:r>
            <a:r>
              <a:rPr lang="en-US" dirty="0" smtClean="0"/>
              <a:t> = 800,000 + 40</a:t>
            </a:r>
            <a:r>
              <a:rPr lang="en-US" i="1" dirty="0" smtClean="0"/>
              <a:t>Q</a:t>
            </a:r>
            <a:r>
              <a:rPr lang="en-US" dirty="0" smtClean="0"/>
              <a:t> +0.0025</a:t>
            </a:r>
            <a:r>
              <a:rPr lang="en-US" i="1" dirty="0" smtClean="0"/>
              <a:t>Q</a:t>
            </a:r>
            <a:r>
              <a:rPr lang="en-US" baseline="30000" dirty="0" smtClean="0"/>
              <a:t>2 </a:t>
            </a:r>
            <a:endParaRPr lang="en-US" dirty="0" smtClean="0"/>
          </a:p>
          <a:p>
            <a:r>
              <a:rPr lang="en-US" dirty="0" smtClean="0"/>
              <a:t>GSI expects to sell 15,000 screens this year, and expects demand to grow in the future.  </a:t>
            </a:r>
          </a:p>
          <a:p>
            <a:pPr lvl="1"/>
            <a:r>
              <a:rPr lang="en-US" dirty="0" smtClean="0"/>
              <a:t>What is the expected total cost and average cost for sales of 15,000 screens?</a:t>
            </a:r>
          </a:p>
          <a:p>
            <a:pPr lvl="1"/>
            <a:r>
              <a:rPr lang="en-US" dirty="0" smtClean="0"/>
              <a:t>Calculate the output level that will yield the lowest average total cost.</a:t>
            </a:r>
          </a:p>
        </p:txBody>
      </p:sp>
      <p:sp>
        <p:nvSpPr>
          <p:cNvPr id="4" name="Footer Placeholder 3"/>
          <p:cNvSpPr>
            <a:spLocks noGrp="1"/>
          </p:cNvSpPr>
          <p:nvPr>
            <p:ph type="ftr" sz="quarter" idx="11"/>
          </p:nvPr>
        </p:nvSpPr>
        <p:spPr/>
        <p:txBody>
          <a:bodyPr/>
          <a:lstStyle/>
          <a:p>
            <a:pPr>
              <a:defRPr/>
            </a:pPr>
            <a:r>
              <a:rPr lang="en-US" dirty="0" smtClean="0"/>
              <a:t>Lecture 4: Analysis of Costs and Perfect Competition</a:t>
            </a:r>
            <a:endParaRPr lang="en-US" dirty="0"/>
          </a:p>
        </p:txBody>
      </p:sp>
      <p:sp>
        <p:nvSpPr>
          <p:cNvPr id="5" name="Slide Number Placeholder 4"/>
          <p:cNvSpPr>
            <a:spLocks noGrp="1"/>
          </p:cNvSpPr>
          <p:nvPr>
            <p:ph type="sldNum" sz="quarter" idx="12"/>
          </p:nvPr>
        </p:nvSpPr>
        <p:spPr/>
        <p:txBody>
          <a:bodyPr/>
          <a:lstStyle/>
          <a:p>
            <a:pPr>
              <a:defRPr/>
            </a:pPr>
            <a:fld id="{100BABC1-AAE5-4CA7-A445-C4B2125790B6}"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163B7-436C-4ECF-B89E-4C1D4DE566A2}" type="slidenum">
              <a:rPr lang="en-US"/>
              <a:pPr>
                <a:defRPr/>
              </a:pPr>
              <a:t>17</a:t>
            </a:fld>
            <a:endParaRPr lang="en-US"/>
          </a:p>
        </p:txBody>
      </p:sp>
      <p:sp>
        <p:nvSpPr>
          <p:cNvPr id="159748" name="Footer Placeholder 3"/>
          <p:cNvSpPr>
            <a:spLocks noGrp="1"/>
          </p:cNvSpPr>
          <p:nvPr>
            <p:ph type="ftr" sz="quarter" idx="11"/>
          </p:nvPr>
        </p:nvSpPr>
        <p:spPr bwMode="auto">
          <a:xfrm>
            <a:off x="914400" y="6172200"/>
            <a:ext cx="4191000" cy="457200"/>
          </a:xfrm>
          <a:noFill/>
          <a:ln>
            <a:miter lim="800000"/>
            <a:headEnd/>
            <a:tailEnd/>
          </a:ln>
        </p:spPr>
        <p:txBody>
          <a:bodyPr vert="horz" wrap="square" lIns="91440" tIns="45720" rIns="91440" bIns="45720" numCol="1" compatLnSpc="1">
            <a:prstTxWarp prst="textNoShape">
              <a:avLst/>
            </a:prstTxWarp>
          </a:bodyPr>
          <a:lstStyle/>
          <a:p>
            <a:r>
              <a:rPr lang="en-US">
                <a:latin typeface="Times"/>
              </a:rPr>
              <a:t>Lecture 4: Analysis of Costs and Perfect Competition</a:t>
            </a:r>
          </a:p>
        </p:txBody>
      </p:sp>
      <p:graphicFrame>
        <p:nvGraphicFramePr>
          <p:cNvPr id="159746" name="Object 3"/>
          <p:cNvGraphicFramePr>
            <a:graphicFrameLocks/>
          </p:cNvGraphicFramePr>
          <p:nvPr/>
        </p:nvGraphicFramePr>
        <p:xfrm>
          <a:off x="533400" y="990600"/>
          <a:ext cx="8153400" cy="5910263"/>
        </p:xfrm>
        <a:graphic>
          <a:graphicData uri="http://schemas.openxmlformats.org/presentationml/2006/ole">
            <p:oleObj spid="_x0000_s159746" name="Document" r:id="rId4" imgW="9404847" imgH="6818162" progId="Word.Document.8">
              <p:embed/>
            </p:oleObj>
          </a:graphicData>
        </a:graphic>
      </p:graphicFrame>
      <p:sp>
        <p:nvSpPr>
          <p:cNvPr id="6" name="Title 1"/>
          <p:cNvSpPr txBox="1">
            <a:spLocks/>
          </p:cNvSpPr>
          <p:nvPr/>
        </p:nvSpPr>
        <p:spPr>
          <a:xfrm>
            <a:off x="533400" y="228600"/>
            <a:ext cx="7924800" cy="685800"/>
          </a:xfrm>
          <a:prstGeom prst="rect">
            <a:avLst/>
          </a:prstGeom>
        </p:spPr>
        <p:txBody>
          <a:bodyPr/>
          <a:lstStyle/>
          <a:p>
            <a:pPr fontAlgn="auto">
              <a:spcAft>
                <a:spcPts val="0"/>
              </a:spcAft>
              <a:defRPr/>
            </a:pPr>
            <a:r>
              <a:rPr lang="en-US" sz="4000">
                <a:latin typeface="+mj-lt"/>
                <a:ea typeface="+mj-ea"/>
                <a:cs typeface="+mj-cs"/>
              </a:rPr>
              <a:t>Economies of Scope</a:t>
            </a:r>
            <a:endParaRPr lang="en-US" sz="4000" dirty="0">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228600" y="228600"/>
            <a:ext cx="8610600" cy="685800"/>
          </a:xfrm>
        </p:spPr>
        <p:txBody>
          <a:bodyPr/>
          <a:lstStyle/>
          <a:p>
            <a:r>
              <a:rPr lang="en-US" dirty="0" smtClean="0"/>
              <a:t>Examples of Economies of Scope</a:t>
            </a:r>
          </a:p>
        </p:txBody>
      </p:sp>
      <p:sp>
        <p:nvSpPr>
          <p:cNvPr id="214018" name="Content Placeholder 3"/>
          <p:cNvSpPr>
            <a:spLocks noGrp="1"/>
          </p:cNvSpPr>
          <p:nvPr>
            <p:ph sz="quarter" idx="1"/>
          </p:nvPr>
        </p:nvSpPr>
        <p:spPr>
          <a:xfrm>
            <a:off x="685800" y="1143000"/>
            <a:ext cx="7772400" cy="4953000"/>
          </a:xfrm>
        </p:spPr>
        <p:txBody>
          <a:bodyPr/>
          <a:lstStyle/>
          <a:p>
            <a:r>
              <a:rPr lang="en-US" sz="3600" dirty="0" smtClean="0"/>
              <a:t>Cable TV, high speed internet, and VOIP services</a:t>
            </a:r>
          </a:p>
          <a:p>
            <a:r>
              <a:rPr lang="en-US" sz="3600" dirty="0" smtClean="0"/>
              <a:t>Timber and particle board production</a:t>
            </a:r>
          </a:p>
          <a:p>
            <a:r>
              <a:rPr lang="en-US" sz="3600" dirty="0" smtClean="0"/>
              <a:t>Corn and ethanol production</a:t>
            </a:r>
          </a:p>
          <a:p>
            <a:r>
              <a:rPr lang="en-US" sz="3600" dirty="0" smtClean="0"/>
              <a:t>Power generation and distribution</a:t>
            </a:r>
          </a:p>
          <a:p>
            <a:r>
              <a:rPr lang="en-US" sz="3600" dirty="0" smtClean="0"/>
              <a:t>Joint cargo and passenger transportation by airlines</a:t>
            </a:r>
          </a:p>
          <a:p>
            <a:r>
              <a:rPr lang="en-US" sz="3600" dirty="0" smtClean="0"/>
              <a:t>Others???</a:t>
            </a:r>
          </a:p>
        </p:txBody>
      </p:sp>
      <p:sp>
        <p:nvSpPr>
          <p:cNvPr id="4" name="Slide Number Placeholder 3"/>
          <p:cNvSpPr>
            <a:spLocks noGrp="1"/>
          </p:cNvSpPr>
          <p:nvPr>
            <p:ph type="sldNum" sz="quarter" idx="12"/>
          </p:nvPr>
        </p:nvSpPr>
        <p:spPr/>
        <p:txBody>
          <a:bodyPr/>
          <a:lstStyle/>
          <a:p>
            <a:pPr>
              <a:defRPr/>
            </a:pPr>
            <a:fld id="{6EB7AB4E-0E1A-4222-A2F2-5E43DBECB76E}" type="slidenum">
              <a:rPr lang="en-US"/>
              <a:pPr>
                <a:defRPr/>
              </a:pPr>
              <a:t>18</a:t>
            </a:fld>
            <a:endParaRPr lang="en-US"/>
          </a:p>
        </p:txBody>
      </p:sp>
      <p:sp>
        <p:nvSpPr>
          <p:cNvPr id="214020" name="Footer Placeholder 4"/>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a:latin typeface="Times"/>
              </a:rPr>
              <a:t>Lecture 4: Analysis of Costs and Perfect Competition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Perfect Competition</a:t>
            </a:r>
            <a:endParaRPr lang="en-US" dirty="0"/>
          </a:p>
        </p:txBody>
      </p:sp>
      <p:sp>
        <p:nvSpPr>
          <p:cNvPr id="7" name="Content Placeholder 6"/>
          <p:cNvSpPr>
            <a:spLocks noGrp="1"/>
          </p:cNvSpPr>
          <p:nvPr>
            <p:ph sz="quarter" idx="1"/>
          </p:nvPr>
        </p:nvSpPr>
        <p:spPr/>
        <p:txBody>
          <a:bodyPr>
            <a:normAutofit/>
          </a:bodyPr>
          <a:lstStyle/>
          <a:p>
            <a:r>
              <a:rPr lang="en-US" sz="3200" dirty="0" smtClean="0"/>
              <a:t>Characteristics of perfect competition</a:t>
            </a:r>
          </a:p>
          <a:p>
            <a:pPr lvl="1"/>
            <a:r>
              <a:rPr lang="en-US" dirty="0" smtClean="0"/>
              <a:t>Many firms producing identical products with no control over price, no non-price competition (e.g., advertising is unnecessary since identical products cannot be meaningfully differentiated), no barriers to entry or exit</a:t>
            </a:r>
          </a:p>
          <a:p>
            <a:pPr lvl="2"/>
            <a:r>
              <a:rPr lang="en-US" dirty="0" smtClean="0"/>
              <a:t>Examples include agricultural markets, commodity markets, financial markets, eBay auctions, open source software, etc.</a:t>
            </a:r>
          </a:p>
          <a:p>
            <a:pPr lvl="1"/>
            <a:r>
              <a:rPr lang="en-US" dirty="0" smtClean="0"/>
              <a:t>No buyer or seller has </a:t>
            </a:r>
            <a:r>
              <a:rPr lang="en-US" i="1" dirty="0" smtClean="0"/>
              <a:t>any</a:t>
            </a:r>
            <a:r>
              <a:rPr lang="en-US" dirty="0" smtClean="0"/>
              <a:t> market power; firms in such a market act as “price takers” (i.e., take prices as “given”), and economic profit = 0.</a:t>
            </a:r>
          </a:p>
        </p:txBody>
      </p:sp>
      <p:sp>
        <p:nvSpPr>
          <p:cNvPr id="8" name="Slide Number Placeholder 7"/>
          <p:cNvSpPr>
            <a:spLocks noGrp="1"/>
          </p:cNvSpPr>
          <p:nvPr>
            <p:ph type="sldNum" sz="quarter" idx="12"/>
          </p:nvPr>
        </p:nvSpPr>
        <p:spPr/>
        <p:txBody>
          <a:bodyPr/>
          <a:lstStyle/>
          <a:p>
            <a:pPr>
              <a:defRPr/>
            </a:pPr>
            <a:fld id="{100BABC1-AAE5-4CA7-A445-C4B2125790B6}" type="slidenum">
              <a:rPr lang="en-US" smtClean="0"/>
              <a:pPr>
                <a:defRPr/>
              </a:pPr>
              <a:t>19</a:t>
            </a:fld>
            <a:endParaRPr lang="en-US"/>
          </a:p>
        </p:txBody>
      </p:sp>
      <p:sp>
        <p:nvSpPr>
          <p:cNvPr id="9" name="Footer Placeholder 8"/>
          <p:cNvSpPr>
            <a:spLocks noGrp="1"/>
          </p:cNvSpPr>
          <p:nvPr>
            <p:ph type="ftr" sz="quarter" idx="11"/>
          </p:nvPr>
        </p:nvSpPr>
        <p:spPr/>
        <p:txBody>
          <a:bodyPr/>
          <a:lstStyle/>
          <a:p>
            <a:pPr>
              <a:defRPr/>
            </a:pPr>
            <a:r>
              <a:rPr lang="en-US" smtClean="0"/>
              <a:t>Lecture 4: Analysis of Costs and Perfect Competition</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Introduction to Analysis of Costs</a:t>
            </a:r>
          </a:p>
        </p:txBody>
      </p:sp>
      <p:sp>
        <p:nvSpPr>
          <p:cNvPr id="18434" name="Content Placeholder 2"/>
          <p:cNvSpPr>
            <a:spLocks noGrp="1"/>
          </p:cNvSpPr>
          <p:nvPr>
            <p:ph sz="quarter" idx="1"/>
          </p:nvPr>
        </p:nvSpPr>
        <p:spPr>
          <a:xfrm>
            <a:off x="685800" y="1143000"/>
            <a:ext cx="8077200" cy="5029200"/>
          </a:xfrm>
        </p:spPr>
        <p:txBody>
          <a:bodyPr>
            <a:normAutofit lnSpcReduction="10000"/>
          </a:bodyPr>
          <a:lstStyle/>
          <a:p>
            <a:r>
              <a:rPr lang="en-US" sz="3600" smtClean="0"/>
              <a:t>Even if a manager fully understands the relationship between inputs and outputs, she still cannot make “optimal” production decisions without cost information. </a:t>
            </a:r>
          </a:p>
          <a:p>
            <a:r>
              <a:rPr lang="en-US" sz="3600" smtClean="0"/>
              <a:t>The key question managers must ponder is how are costs related to output? </a:t>
            </a:r>
          </a:p>
          <a:p>
            <a:r>
              <a:rPr lang="en-US" sz="3600" smtClean="0"/>
              <a:t>A full understanding of costs is necessary since virtually any business decision requires a comparison between costs and benefits.</a:t>
            </a:r>
          </a:p>
        </p:txBody>
      </p:sp>
      <p:sp>
        <p:nvSpPr>
          <p:cNvPr id="4" name="Slide Number Placeholder 3"/>
          <p:cNvSpPr>
            <a:spLocks noGrp="1"/>
          </p:cNvSpPr>
          <p:nvPr>
            <p:ph type="sldNum" sz="quarter" idx="12"/>
          </p:nvPr>
        </p:nvSpPr>
        <p:spPr/>
        <p:txBody>
          <a:bodyPr/>
          <a:lstStyle/>
          <a:p>
            <a:pPr>
              <a:defRPr/>
            </a:pPr>
            <a:fld id="{B0C3516A-3A82-47AC-87AC-A2F13AB1AFB9}" type="slidenum">
              <a:rPr lang="en-US"/>
              <a:pPr>
                <a:defRPr/>
              </a:pPr>
              <a:t>2</a:t>
            </a:fld>
            <a:endParaRPr lang="en-US"/>
          </a:p>
        </p:txBody>
      </p:sp>
      <p:sp>
        <p:nvSpPr>
          <p:cNvPr id="18438"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52400"/>
            <a:ext cx="8686800" cy="838200"/>
          </a:xfrm>
        </p:spPr>
        <p:txBody>
          <a:bodyPr/>
          <a:lstStyle/>
          <a:p>
            <a:r>
              <a:rPr lang="en-US" sz="3900" dirty="0" smtClean="0"/>
              <a:t>Monopoly and Monopolistic Competition</a:t>
            </a:r>
            <a:endParaRPr lang="en-US" sz="3900" dirty="0"/>
          </a:p>
        </p:txBody>
      </p:sp>
      <p:sp>
        <p:nvSpPr>
          <p:cNvPr id="7" name="Content Placeholder 6"/>
          <p:cNvSpPr>
            <a:spLocks noGrp="1"/>
          </p:cNvSpPr>
          <p:nvPr>
            <p:ph sz="quarter" idx="1"/>
          </p:nvPr>
        </p:nvSpPr>
        <p:spPr/>
        <p:txBody>
          <a:bodyPr>
            <a:normAutofit lnSpcReduction="10000"/>
          </a:bodyPr>
          <a:lstStyle/>
          <a:p>
            <a:r>
              <a:rPr lang="en-US" dirty="0" smtClean="0"/>
              <a:t>Characteristics of monopolistic and monopolistically competitive markets</a:t>
            </a:r>
          </a:p>
          <a:p>
            <a:pPr lvl="1"/>
            <a:r>
              <a:rPr lang="en-US" dirty="0" smtClean="0"/>
              <a:t>Control over price is either complete (monopoly) or limited (monopolistic competition); thus firms set prices and quantities and earn economic profits.</a:t>
            </a:r>
          </a:p>
          <a:p>
            <a:pPr lvl="2"/>
            <a:r>
              <a:rPr lang="en-US" dirty="0" smtClean="0"/>
              <a:t>However, market power is not unlimited; firms must consider willingness of consumers to pay.</a:t>
            </a:r>
          </a:p>
          <a:p>
            <a:pPr lvl="1"/>
            <a:r>
              <a:rPr lang="en-US" dirty="0" smtClean="0"/>
              <a:t>Entry barriers are very high in monopolistic markets; low in monopolistically competitive markets.</a:t>
            </a:r>
          </a:p>
          <a:p>
            <a:pPr lvl="1"/>
            <a:r>
              <a:rPr lang="en-US" dirty="0" smtClean="0"/>
              <a:t>“Obvious” examples of monopoly include public utility firms; retail trade is typically given as an “obvious” example of monopolistic competition.</a:t>
            </a:r>
          </a:p>
        </p:txBody>
      </p:sp>
      <p:sp>
        <p:nvSpPr>
          <p:cNvPr id="8" name="Slide Number Placeholder 7"/>
          <p:cNvSpPr>
            <a:spLocks noGrp="1"/>
          </p:cNvSpPr>
          <p:nvPr>
            <p:ph type="sldNum" sz="quarter" idx="12"/>
          </p:nvPr>
        </p:nvSpPr>
        <p:spPr/>
        <p:txBody>
          <a:bodyPr/>
          <a:lstStyle/>
          <a:p>
            <a:pPr>
              <a:defRPr/>
            </a:pPr>
            <a:fld id="{100BABC1-AAE5-4CA7-A445-C4B2125790B6}" type="slidenum">
              <a:rPr lang="en-US" smtClean="0"/>
              <a:pPr>
                <a:defRPr/>
              </a:pPr>
              <a:t>20</a:t>
            </a:fld>
            <a:endParaRPr lang="en-US"/>
          </a:p>
        </p:txBody>
      </p:sp>
      <p:sp>
        <p:nvSpPr>
          <p:cNvPr id="9" name="Footer Placeholder 8"/>
          <p:cNvSpPr>
            <a:spLocks noGrp="1"/>
          </p:cNvSpPr>
          <p:nvPr>
            <p:ph type="ftr" sz="quarter" idx="11"/>
          </p:nvPr>
        </p:nvSpPr>
        <p:spPr/>
        <p:txBody>
          <a:bodyPr/>
          <a:lstStyle/>
          <a:p>
            <a:pPr>
              <a:defRPr/>
            </a:pPr>
            <a:r>
              <a:rPr lang="en-US" smtClean="0"/>
              <a:t>Lecture 4: Analysis of Costs and Perfect Competition</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Oligopoly</a:t>
            </a:r>
            <a:endParaRPr lang="en-US" dirty="0"/>
          </a:p>
        </p:txBody>
      </p:sp>
      <p:sp>
        <p:nvSpPr>
          <p:cNvPr id="3" name="Content Placeholder 2"/>
          <p:cNvSpPr>
            <a:spLocks noGrp="1"/>
          </p:cNvSpPr>
          <p:nvPr>
            <p:ph sz="quarter" idx="1"/>
          </p:nvPr>
        </p:nvSpPr>
        <p:spPr/>
        <p:txBody>
          <a:bodyPr/>
          <a:lstStyle/>
          <a:p>
            <a:r>
              <a:rPr lang="en-US" sz="3200" dirty="0" smtClean="0"/>
              <a:t>Characteristics of oligopolistic markets</a:t>
            </a:r>
          </a:p>
          <a:p>
            <a:pPr lvl="1"/>
            <a:r>
              <a:rPr lang="en-US" dirty="0" smtClean="0"/>
              <a:t>Limited number of firms and high barriers to entry.</a:t>
            </a:r>
          </a:p>
          <a:p>
            <a:pPr lvl="1"/>
            <a:r>
              <a:rPr lang="en-US" dirty="0" smtClean="0"/>
              <a:t>“Obvious” examples of oligopoly include the automobile, airline, pharmaceutical, and overnight (express) delivery industries (e.g., UPS and FEDEX), </a:t>
            </a:r>
          </a:p>
          <a:p>
            <a:pPr lvl="1"/>
            <a:r>
              <a:rPr lang="en-US" dirty="0" smtClean="0"/>
              <a:t>Behavior of firms in an oligopolistic market is often difficult to predict </a:t>
            </a:r>
          </a:p>
          <a:p>
            <a:pPr lvl="2"/>
            <a:r>
              <a:rPr lang="en-US" dirty="0" smtClean="0"/>
              <a:t>Sometimes firms compete vigorously; e.g., Coke and Pepsi, airline industry</a:t>
            </a:r>
          </a:p>
          <a:p>
            <a:pPr lvl="2"/>
            <a:r>
              <a:rPr lang="en-US" dirty="0" smtClean="0"/>
              <a:t>Sometimes they explicitly or implicitly collude (the OPEC cartel)</a:t>
            </a:r>
            <a:endParaRPr lang="en-US" sz="2800" dirty="0" smtClean="0"/>
          </a:p>
        </p:txBody>
      </p:sp>
      <p:sp>
        <p:nvSpPr>
          <p:cNvPr id="4" name="Footer Placeholder 3"/>
          <p:cNvSpPr>
            <a:spLocks noGrp="1"/>
          </p:cNvSpPr>
          <p:nvPr>
            <p:ph type="ftr" sz="quarter" idx="11"/>
          </p:nvPr>
        </p:nvSpPr>
        <p:spPr/>
        <p:txBody>
          <a:bodyPr/>
          <a:lstStyle/>
          <a:p>
            <a:pPr>
              <a:defRPr/>
            </a:pPr>
            <a:r>
              <a:rPr lang="en-US" smtClean="0"/>
              <a:t>Lecture 4: Analysis of Costs and Perfect Competition</a:t>
            </a:r>
            <a:endParaRPr lang="en-US"/>
          </a:p>
        </p:txBody>
      </p:sp>
      <p:sp>
        <p:nvSpPr>
          <p:cNvPr id="5" name="Slide Number Placeholder 4"/>
          <p:cNvSpPr>
            <a:spLocks noGrp="1"/>
          </p:cNvSpPr>
          <p:nvPr>
            <p:ph type="sldNum" sz="quarter" idx="12"/>
          </p:nvPr>
        </p:nvSpPr>
        <p:spPr/>
        <p:txBody>
          <a:bodyPr/>
          <a:lstStyle/>
          <a:p>
            <a:pPr>
              <a:defRPr/>
            </a:pPr>
            <a:fld id="{100BABC1-AAE5-4CA7-A445-C4B2125790B6}"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D1EAE20-A722-4C51-BFE8-DBB0006C7B1F}" type="slidenum">
              <a:rPr lang="en-US"/>
              <a:pPr>
                <a:defRPr/>
              </a:pPr>
              <a:t>22</a:t>
            </a:fld>
            <a:endParaRPr lang="en-US"/>
          </a:p>
        </p:txBody>
      </p:sp>
      <p:sp>
        <p:nvSpPr>
          <p:cNvPr id="6" name="Title 1"/>
          <p:cNvSpPr txBox="1">
            <a:spLocks/>
          </p:cNvSpPr>
          <p:nvPr/>
        </p:nvSpPr>
        <p:spPr>
          <a:xfrm>
            <a:off x="228600" y="0"/>
            <a:ext cx="8686800" cy="1447800"/>
          </a:xfrm>
          <a:prstGeom prst="rect">
            <a:avLst/>
          </a:prstGeom>
        </p:spPr>
        <p:txBody>
          <a:bodyPr/>
          <a:lstStyle/>
          <a:p>
            <a:pPr fontAlgn="auto">
              <a:spcAft>
                <a:spcPts val="0"/>
              </a:spcAft>
              <a:defRPr/>
            </a:pPr>
            <a:r>
              <a:rPr lang="en-US" sz="3200" dirty="0">
                <a:latin typeface="+mj-lt"/>
                <a:ea typeface="+mj-ea"/>
                <a:cs typeface="+mj-cs"/>
              </a:rPr>
              <a:t>Table 6.1. Characteristics of Perfect Competition, Monopolistic Competition, Oligopoly, and Monopoly</a:t>
            </a:r>
          </a:p>
        </p:txBody>
      </p:sp>
      <p:pic>
        <p:nvPicPr>
          <p:cNvPr id="226308" name="Picture 2" descr="C:\Users\jim\Desktop\Table6-1.jpg"/>
          <p:cNvPicPr>
            <a:picLocks noChangeAspect="1" noChangeArrowheads="1"/>
          </p:cNvPicPr>
          <p:nvPr/>
        </p:nvPicPr>
        <p:blipFill>
          <a:blip r:embed="rId3" cstate="print"/>
          <a:srcRect/>
          <a:stretch>
            <a:fillRect/>
          </a:stretch>
        </p:blipFill>
        <p:spPr bwMode="auto">
          <a:xfrm>
            <a:off x="228600" y="1752600"/>
            <a:ext cx="8626475" cy="3581400"/>
          </a:xfrm>
          <a:prstGeom prst="rect">
            <a:avLst/>
          </a:prstGeom>
          <a:noFill/>
          <a:ln w="9525">
            <a:noFill/>
            <a:miter lim="800000"/>
            <a:headEnd/>
            <a:tailEnd/>
          </a:ln>
        </p:spPr>
      </p:pic>
      <p:sp>
        <p:nvSpPr>
          <p:cNvPr id="226310"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94FBD44-19B4-4E34-BCA5-BD12919191E3}" type="slidenum">
              <a:rPr lang="en-US"/>
              <a:pPr>
                <a:defRPr/>
              </a:pPr>
              <a:t>23</a:t>
            </a:fld>
            <a:endParaRPr lang="en-US"/>
          </a:p>
        </p:txBody>
      </p:sp>
      <p:pic>
        <p:nvPicPr>
          <p:cNvPr id="232451" name="Picture 1" descr="C:\Users\jim\Desktop\fig06-01.jpg"/>
          <p:cNvPicPr>
            <a:picLocks noChangeAspect="1" noChangeArrowheads="1"/>
          </p:cNvPicPr>
          <p:nvPr/>
        </p:nvPicPr>
        <p:blipFill>
          <a:blip r:embed="rId3" cstate="print"/>
          <a:srcRect/>
          <a:stretch>
            <a:fillRect/>
          </a:stretch>
        </p:blipFill>
        <p:spPr bwMode="auto">
          <a:xfrm>
            <a:off x="685800" y="990600"/>
            <a:ext cx="8170863" cy="5334000"/>
          </a:xfrm>
          <a:prstGeom prst="rect">
            <a:avLst/>
          </a:prstGeom>
          <a:noFill/>
          <a:ln w="9525">
            <a:noFill/>
            <a:miter lim="800000"/>
            <a:headEnd/>
            <a:tailEnd/>
          </a:ln>
        </p:spPr>
      </p:pic>
      <p:sp>
        <p:nvSpPr>
          <p:cNvPr id="6" name="Title 1"/>
          <p:cNvSpPr txBox="1">
            <a:spLocks/>
          </p:cNvSpPr>
          <p:nvPr/>
        </p:nvSpPr>
        <p:spPr>
          <a:xfrm>
            <a:off x="152400" y="0"/>
            <a:ext cx="8839200" cy="1066800"/>
          </a:xfrm>
          <a:prstGeom prst="rect">
            <a:avLst/>
          </a:prstGeom>
        </p:spPr>
        <p:txBody>
          <a:bodyPr/>
          <a:lstStyle/>
          <a:p>
            <a:pPr fontAlgn="auto">
              <a:spcAft>
                <a:spcPts val="0"/>
              </a:spcAft>
              <a:defRPr/>
            </a:pPr>
            <a:r>
              <a:rPr lang="en-US" sz="3600" dirty="0">
                <a:latin typeface="+mj-lt"/>
                <a:ea typeface="+mj-ea"/>
                <a:cs typeface="+mj-cs"/>
              </a:rPr>
              <a:t>Figure 6.1. Determination of Price in a Perfectly Competitive Market</a:t>
            </a:r>
          </a:p>
        </p:txBody>
      </p:sp>
      <p:sp>
        <p:nvSpPr>
          <p:cNvPr id="232454"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3A47225-83FC-4F09-B97A-B5DF91AB37DF}" type="slidenum">
              <a:rPr lang="en-US"/>
              <a:pPr>
                <a:defRPr/>
              </a:pPr>
              <a:t>24</a:t>
            </a:fld>
            <a:endParaRPr lang="en-US"/>
          </a:p>
        </p:txBody>
      </p:sp>
      <p:sp>
        <p:nvSpPr>
          <p:cNvPr id="6" name="Title 1"/>
          <p:cNvSpPr txBox="1">
            <a:spLocks/>
          </p:cNvSpPr>
          <p:nvPr/>
        </p:nvSpPr>
        <p:spPr>
          <a:xfrm>
            <a:off x="152400" y="0"/>
            <a:ext cx="8839200" cy="1066800"/>
          </a:xfrm>
          <a:prstGeom prst="rect">
            <a:avLst/>
          </a:prstGeom>
        </p:spPr>
        <p:txBody>
          <a:bodyPr/>
          <a:lstStyle/>
          <a:p>
            <a:pPr fontAlgn="auto">
              <a:spcAft>
                <a:spcPts val="0"/>
              </a:spcAft>
              <a:defRPr/>
            </a:pPr>
            <a:r>
              <a:rPr lang="en-US" sz="3600" dirty="0">
                <a:latin typeface="+mj-lt"/>
                <a:ea typeface="+mj-ea"/>
                <a:cs typeface="+mj-cs"/>
              </a:rPr>
              <a:t>Table 6.2. Costs and Revenues of a </a:t>
            </a:r>
          </a:p>
          <a:p>
            <a:pPr fontAlgn="auto">
              <a:spcAft>
                <a:spcPts val="0"/>
              </a:spcAft>
              <a:defRPr/>
            </a:pPr>
            <a:r>
              <a:rPr lang="en-US" sz="3600" dirty="0">
                <a:latin typeface="+mj-lt"/>
                <a:ea typeface="+mj-ea"/>
                <a:cs typeface="+mj-cs"/>
              </a:rPr>
              <a:t>Perfectly Competitive Firm</a:t>
            </a:r>
          </a:p>
        </p:txBody>
      </p:sp>
      <p:pic>
        <p:nvPicPr>
          <p:cNvPr id="234500" name="Picture 1" descr="C:\Users\jim\Desktop\Table6-2.jpg"/>
          <p:cNvPicPr>
            <a:picLocks noChangeAspect="1" noChangeArrowheads="1"/>
          </p:cNvPicPr>
          <p:nvPr/>
        </p:nvPicPr>
        <p:blipFill>
          <a:blip r:embed="rId3" cstate="print"/>
          <a:srcRect/>
          <a:stretch>
            <a:fillRect/>
          </a:stretch>
        </p:blipFill>
        <p:spPr bwMode="auto">
          <a:xfrm>
            <a:off x="228600" y="1219200"/>
            <a:ext cx="8642350" cy="4800600"/>
          </a:xfrm>
          <a:prstGeom prst="rect">
            <a:avLst/>
          </a:prstGeom>
          <a:noFill/>
          <a:ln w="9525">
            <a:noFill/>
            <a:miter lim="800000"/>
            <a:headEnd/>
            <a:tailEnd/>
          </a:ln>
        </p:spPr>
      </p:pic>
      <p:sp>
        <p:nvSpPr>
          <p:cNvPr id="234502"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FE5D781-E3A1-4DEE-A90D-790E2DC49D4E}" type="slidenum">
              <a:rPr lang="en-US"/>
              <a:pPr>
                <a:defRPr/>
              </a:pPr>
              <a:t>25</a:t>
            </a:fld>
            <a:endParaRPr lang="en-US"/>
          </a:p>
        </p:txBody>
      </p:sp>
      <p:sp>
        <p:nvSpPr>
          <p:cNvPr id="5" name="Title 1"/>
          <p:cNvSpPr txBox="1">
            <a:spLocks/>
          </p:cNvSpPr>
          <p:nvPr/>
        </p:nvSpPr>
        <p:spPr>
          <a:xfrm>
            <a:off x="152400" y="0"/>
            <a:ext cx="8839200" cy="1066800"/>
          </a:xfrm>
          <a:prstGeom prst="rect">
            <a:avLst/>
          </a:prstGeom>
        </p:spPr>
        <p:txBody>
          <a:bodyPr/>
          <a:lstStyle/>
          <a:p>
            <a:pPr fontAlgn="auto">
              <a:spcAft>
                <a:spcPts val="0"/>
              </a:spcAft>
              <a:defRPr/>
            </a:pPr>
            <a:r>
              <a:rPr lang="en-US" sz="3600" dirty="0">
                <a:latin typeface="+mj-lt"/>
                <a:ea typeface="+mj-ea"/>
                <a:cs typeface="+mj-cs"/>
              </a:rPr>
              <a:t>Figure 6.2. Relationship between TC and TR of a Perfectly Competitive Firm</a:t>
            </a:r>
          </a:p>
        </p:txBody>
      </p:sp>
      <p:pic>
        <p:nvPicPr>
          <p:cNvPr id="245764" name="Picture 1" descr="C:\Users\jim\Desktop\fig06-02.jpg"/>
          <p:cNvPicPr>
            <a:picLocks noChangeAspect="1" noChangeArrowheads="1"/>
          </p:cNvPicPr>
          <p:nvPr/>
        </p:nvPicPr>
        <p:blipFill>
          <a:blip r:embed="rId3" cstate="print"/>
          <a:srcRect/>
          <a:stretch>
            <a:fillRect/>
          </a:stretch>
        </p:blipFill>
        <p:spPr bwMode="auto">
          <a:xfrm>
            <a:off x="2057400" y="1143000"/>
            <a:ext cx="4762500" cy="5181600"/>
          </a:xfrm>
          <a:prstGeom prst="rect">
            <a:avLst/>
          </a:prstGeom>
          <a:noFill/>
          <a:ln w="9525">
            <a:noFill/>
            <a:miter lim="800000"/>
            <a:headEnd/>
            <a:tailEnd/>
          </a:ln>
        </p:spPr>
      </p:pic>
      <p:sp>
        <p:nvSpPr>
          <p:cNvPr id="245766"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D8B7EF5-A468-4EE1-AB70-A634B426F59F}" type="slidenum">
              <a:rPr lang="en-US"/>
              <a:pPr>
                <a:defRPr/>
              </a:pPr>
              <a:t>26</a:t>
            </a:fld>
            <a:endParaRPr lang="en-US"/>
          </a:p>
        </p:txBody>
      </p:sp>
      <p:sp>
        <p:nvSpPr>
          <p:cNvPr id="5" name="Title 1"/>
          <p:cNvSpPr txBox="1">
            <a:spLocks/>
          </p:cNvSpPr>
          <p:nvPr/>
        </p:nvSpPr>
        <p:spPr>
          <a:xfrm>
            <a:off x="152400" y="0"/>
            <a:ext cx="8839200" cy="1066800"/>
          </a:xfrm>
          <a:prstGeom prst="rect">
            <a:avLst/>
          </a:prstGeom>
        </p:spPr>
        <p:txBody>
          <a:bodyPr/>
          <a:lstStyle/>
          <a:p>
            <a:pPr fontAlgn="auto">
              <a:spcAft>
                <a:spcPts val="0"/>
              </a:spcAft>
              <a:defRPr/>
            </a:pPr>
            <a:r>
              <a:rPr lang="en-US" sz="3600" dirty="0">
                <a:latin typeface="+mj-lt"/>
                <a:ea typeface="+mj-ea"/>
                <a:cs typeface="+mj-cs"/>
              </a:rPr>
              <a:t>Figure 6.3. Relationship of </a:t>
            </a:r>
            <a:r>
              <a:rPr lang="en-US" sz="3600" i="1" dirty="0">
                <a:latin typeface="Symbol" pitchFamily="18" charset="2"/>
                <a:ea typeface="+mj-ea"/>
                <a:cs typeface="+mj-cs"/>
              </a:rPr>
              <a:t>p </a:t>
            </a:r>
            <a:r>
              <a:rPr lang="en-US" sz="3600" dirty="0">
                <a:latin typeface="+mj-lt"/>
                <a:ea typeface="+mj-ea"/>
                <a:cs typeface="+mj-cs"/>
              </a:rPr>
              <a:t>and </a:t>
            </a:r>
            <a:r>
              <a:rPr lang="en-US" sz="3600" i="1" dirty="0">
                <a:latin typeface="+mj-lt"/>
                <a:ea typeface="+mj-ea"/>
                <a:cs typeface="+mj-cs"/>
              </a:rPr>
              <a:t>Q </a:t>
            </a:r>
            <a:r>
              <a:rPr lang="en-US" sz="3600" dirty="0">
                <a:latin typeface="+mj-lt"/>
                <a:ea typeface="+mj-ea"/>
                <a:cs typeface="+mj-cs"/>
              </a:rPr>
              <a:t>of a Perfectly Competitive Firm</a:t>
            </a:r>
          </a:p>
        </p:txBody>
      </p:sp>
      <p:pic>
        <p:nvPicPr>
          <p:cNvPr id="238596" name="Picture 2" descr="C:\Users\jim\Desktop\fig06-03a.jpg"/>
          <p:cNvPicPr>
            <a:picLocks noChangeAspect="1" noChangeArrowheads="1"/>
          </p:cNvPicPr>
          <p:nvPr/>
        </p:nvPicPr>
        <p:blipFill>
          <a:blip r:embed="rId3" cstate="print"/>
          <a:srcRect/>
          <a:stretch>
            <a:fillRect/>
          </a:stretch>
        </p:blipFill>
        <p:spPr bwMode="auto">
          <a:xfrm>
            <a:off x="1143000" y="1219200"/>
            <a:ext cx="6477000" cy="5059363"/>
          </a:xfrm>
          <a:prstGeom prst="rect">
            <a:avLst/>
          </a:prstGeom>
          <a:noFill/>
          <a:ln w="9525">
            <a:noFill/>
            <a:miter lim="800000"/>
            <a:headEnd/>
            <a:tailEnd/>
          </a:ln>
        </p:spPr>
      </p:pic>
      <p:sp>
        <p:nvSpPr>
          <p:cNvPr id="238598"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89DE078-B220-4EA2-BCDF-BF4F2D9837D1}" type="slidenum">
              <a:rPr lang="en-US"/>
              <a:pPr>
                <a:defRPr/>
              </a:pPr>
              <a:t>27</a:t>
            </a:fld>
            <a:endParaRPr lang="en-US"/>
          </a:p>
        </p:txBody>
      </p:sp>
      <p:sp>
        <p:nvSpPr>
          <p:cNvPr id="5" name="Title 1"/>
          <p:cNvSpPr txBox="1">
            <a:spLocks/>
          </p:cNvSpPr>
          <p:nvPr/>
        </p:nvSpPr>
        <p:spPr>
          <a:xfrm>
            <a:off x="0" y="0"/>
            <a:ext cx="9144000" cy="609600"/>
          </a:xfrm>
          <a:prstGeom prst="rect">
            <a:avLst/>
          </a:prstGeom>
        </p:spPr>
        <p:txBody>
          <a:bodyPr/>
          <a:lstStyle/>
          <a:p>
            <a:pPr algn="ctr" fontAlgn="auto">
              <a:spcAft>
                <a:spcPts val="0"/>
              </a:spcAft>
              <a:defRPr/>
            </a:pPr>
            <a:r>
              <a:rPr lang="en-US" sz="3000" dirty="0">
                <a:latin typeface="+mj-lt"/>
                <a:ea typeface="+mj-ea"/>
                <a:cs typeface="+mj-cs"/>
              </a:rPr>
              <a:t>Figure 6.4. </a:t>
            </a:r>
            <a:r>
              <a:rPr lang="en-US" sz="3000" i="1" dirty="0">
                <a:latin typeface="+mj-lt"/>
                <a:ea typeface="+mj-ea"/>
                <a:cs typeface="+mj-cs"/>
              </a:rPr>
              <a:t>MR </a:t>
            </a:r>
            <a:r>
              <a:rPr lang="en-US" sz="3000" dirty="0">
                <a:latin typeface="+mj-lt"/>
                <a:ea typeface="+mj-ea"/>
                <a:cs typeface="+mj-cs"/>
              </a:rPr>
              <a:t>and </a:t>
            </a:r>
            <a:r>
              <a:rPr lang="en-US" sz="3000" i="1" dirty="0">
                <a:latin typeface="+mj-lt"/>
                <a:ea typeface="+mj-ea"/>
                <a:cs typeface="+mj-cs"/>
              </a:rPr>
              <a:t>MC </a:t>
            </a:r>
            <a:r>
              <a:rPr lang="en-US" sz="3000" dirty="0">
                <a:latin typeface="+mj-lt"/>
                <a:ea typeface="+mj-ea"/>
                <a:cs typeface="+mj-cs"/>
              </a:rPr>
              <a:t>of a Perfectly Competitive Firm</a:t>
            </a:r>
          </a:p>
        </p:txBody>
      </p:sp>
      <p:pic>
        <p:nvPicPr>
          <p:cNvPr id="240644" name="Picture 1" descr="C:\Users\jim\Desktop\fig06-04.jpg"/>
          <p:cNvPicPr>
            <a:picLocks noChangeAspect="1" noChangeArrowheads="1"/>
          </p:cNvPicPr>
          <p:nvPr/>
        </p:nvPicPr>
        <p:blipFill>
          <a:blip r:embed="rId3" cstate="print"/>
          <a:srcRect/>
          <a:stretch>
            <a:fillRect/>
          </a:stretch>
        </p:blipFill>
        <p:spPr bwMode="auto">
          <a:xfrm>
            <a:off x="1905000" y="609600"/>
            <a:ext cx="5334000" cy="5607050"/>
          </a:xfrm>
          <a:prstGeom prst="rect">
            <a:avLst/>
          </a:prstGeom>
          <a:noFill/>
          <a:ln w="9525">
            <a:noFill/>
            <a:miter lim="800000"/>
            <a:headEnd/>
            <a:tailEnd/>
          </a:ln>
        </p:spPr>
      </p:pic>
      <p:sp>
        <p:nvSpPr>
          <p:cNvPr id="240646"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3F62B17-FCC2-41EB-8301-CFB5EBBED23E}" type="slidenum">
              <a:rPr lang="en-US"/>
              <a:pPr>
                <a:defRPr/>
              </a:pPr>
              <a:t>28</a:t>
            </a:fld>
            <a:endParaRPr lang="en-US"/>
          </a:p>
        </p:txBody>
      </p:sp>
      <p:sp>
        <p:nvSpPr>
          <p:cNvPr id="5" name="Title 1"/>
          <p:cNvSpPr txBox="1">
            <a:spLocks/>
          </p:cNvSpPr>
          <p:nvPr/>
        </p:nvSpPr>
        <p:spPr>
          <a:xfrm>
            <a:off x="152400" y="0"/>
            <a:ext cx="8839200" cy="1066800"/>
          </a:xfrm>
          <a:prstGeom prst="rect">
            <a:avLst/>
          </a:prstGeom>
        </p:spPr>
        <p:txBody>
          <a:bodyPr/>
          <a:lstStyle/>
          <a:p>
            <a:pPr fontAlgn="auto">
              <a:spcAft>
                <a:spcPts val="0"/>
              </a:spcAft>
              <a:defRPr/>
            </a:pPr>
            <a:r>
              <a:rPr lang="en-US" sz="3600" dirty="0">
                <a:latin typeface="+mj-lt"/>
                <a:ea typeface="+mj-ea"/>
                <a:cs typeface="+mj-cs"/>
              </a:rPr>
              <a:t>Figure 6.5. Short-Run Average and </a:t>
            </a:r>
            <a:br>
              <a:rPr lang="en-US" sz="3600" dirty="0">
                <a:latin typeface="+mj-lt"/>
                <a:ea typeface="+mj-ea"/>
                <a:cs typeface="+mj-cs"/>
              </a:rPr>
            </a:br>
            <a:r>
              <a:rPr lang="en-US" sz="3600" dirty="0">
                <a:latin typeface="+mj-lt"/>
                <a:ea typeface="+mj-ea"/>
                <a:cs typeface="+mj-cs"/>
              </a:rPr>
              <a:t>Marginal Cost Curves</a:t>
            </a:r>
          </a:p>
        </p:txBody>
      </p:sp>
      <p:pic>
        <p:nvPicPr>
          <p:cNvPr id="242692" name="Picture 1" descr="C:\Users\jim\Desktop\fig06-05.jpg"/>
          <p:cNvPicPr>
            <a:picLocks noChangeAspect="1" noChangeArrowheads="1"/>
          </p:cNvPicPr>
          <p:nvPr/>
        </p:nvPicPr>
        <p:blipFill>
          <a:blip r:embed="rId3" cstate="print"/>
          <a:srcRect/>
          <a:stretch>
            <a:fillRect/>
          </a:stretch>
        </p:blipFill>
        <p:spPr bwMode="auto">
          <a:xfrm>
            <a:off x="1371600" y="1143000"/>
            <a:ext cx="6553200" cy="5202238"/>
          </a:xfrm>
          <a:prstGeom prst="rect">
            <a:avLst/>
          </a:prstGeom>
          <a:noFill/>
          <a:ln w="9525">
            <a:noFill/>
            <a:miter lim="800000"/>
            <a:headEnd/>
            <a:tailEnd/>
          </a:ln>
        </p:spPr>
      </p:pic>
      <p:sp>
        <p:nvSpPr>
          <p:cNvPr id="242694"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228600"/>
            <a:ext cx="9144000" cy="685800"/>
          </a:xfrm>
        </p:spPr>
        <p:txBody>
          <a:bodyPr>
            <a:normAutofit fontScale="90000"/>
          </a:bodyPr>
          <a:lstStyle/>
          <a:p>
            <a:pPr fontAlgn="auto">
              <a:spcAft>
                <a:spcPts val="0"/>
              </a:spcAft>
              <a:defRPr/>
            </a:pPr>
            <a:r>
              <a:rPr lang="en-US" smtClean="0"/>
              <a:t>The Kadda Company (Numerical Example)</a:t>
            </a:r>
          </a:p>
        </p:txBody>
      </p:sp>
      <p:graphicFrame>
        <p:nvGraphicFramePr>
          <p:cNvPr id="236546" name="Object 3"/>
          <p:cNvGraphicFramePr>
            <a:graphicFrameLocks noChangeAspect="1"/>
          </p:cNvGraphicFramePr>
          <p:nvPr/>
        </p:nvGraphicFramePr>
        <p:xfrm>
          <a:off x="304800" y="1295400"/>
          <a:ext cx="8493125" cy="4654550"/>
        </p:xfrm>
        <a:graphic>
          <a:graphicData uri="http://schemas.openxmlformats.org/presentationml/2006/ole">
            <p:oleObj spid="_x0000_s236546" name="Document" r:id="rId4" imgW="7248112" imgH="3973816" progId="Word.Document.8">
              <p:embed/>
            </p:oleObj>
          </a:graphicData>
        </a:graphic>
      </p:graphicFrame>
      <p:sp>
        <p:nvSpPr>
          <p:cNvPr id="236549"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3AF0520-36A6-4AC8-BBB8-CDC431480B9D}" type="slidenum">
              <a:rPr lang="en-US"/>
              <a:pPr>
                <a:defRPr/>
              </a:pPr>
              <a:t>3</a:t>
            </a:fld>
            <a:endParaRPr lang="en-US"/>
          </a:p>
        </p:txBody>
      </p:sp>
      <p:graphicFrame>
        <p:nvGraphicFramePr>
          <p:cNvPr id="194561" name="Object 1"/>
          <p:cNvGraphicFramePr>
            <a:graphicFrameLocks noChangeAspect="1"/>
          </p:cNvGraphicFramePr>
          <p:nvPr/>
        </p:nvGraphicFramePr>
        <p:xfrm>
          <a:off x="1219200" y="685800"/>
          <a:ext cx="6319838" cy="5611813"/>
        </p:xfrm>
        <a:graphic>
          <a:graphicData uri="http://schemas.openxmlformats.org/presentationml/2006/ole">
            <p:oleObj spid="_x0000_s270338" name="Worksheet" r:id="rId4" imgW="3667055" imgH="3257685" progId="Excel.Sheet.12">
              <p:embed/>
            </p:oleObj>
          </a:graphicData>
        </a:graphic>
      </p:graphicFrame>
      <p:sp>
        <p:nvSpPr>
          <p:cNvPr id="7" name="Title 1"/>
          <p:cNvSpPr txBox="1">
            <a:spLocks/>
          </p:cNvSpPr>
          <p:nvPr/>
        </p:nvSpPr>
        <p:spPr>
          <a:xfrm>
            <a:off x="152400" y="76200"/>
            <a:ext cx="8991600" cy="609600"/>
          </a:xfrm>
          <a:prstGeom prst="rect">
            <a:avLst/>
          </a:prstGeom>
        </p:spPr>
        <p:txBody>
          <a:bodyPr/>
          <a:lstStyle/>
          <a:p>
            <a:pPr fontAlgn="auto">
              <a:spcAft>
                <a:spcPts val="0"/>
              </a:spcAft>
              <a:defRPr/>
            </a:pPr>
            <a:r>
              <a:rPr lang="en-US" sz="2800" dirty="0">
                <a:latin typeface="+mj-lt"/>
                <a:ea typeface="+mj-ea"/>
                <a:cs typeface="+mj-cs"/>
              </a:rPr>
              <a:t>Table </a:t>
            </a:r>
            <a:r>
              <a:rPr lang="en-US" sz="2800" dirty="0" smtClean="0">
                <a:latin typeface="+mj-lt"/>
                <a:ea typeface="+mj-ea"/>
                <a:cs typeface="+mj-cs"/>
              </a:rPr>
              <a:t>5.1: Fixed, Variable &amp; Total Costs: Media Corporation</a:t>
            </a:r>
            <a:endParaRPr lang="en-US" sz="2800" dirty="0">
              <a:latin typeface="+mj-lt"/>
              <a:ea typeface="+mj-ea"/>
              <a:cs typeface="+mj-cs"/>
            </a:endParaRPr>
          </a:p>
        </p:txBody>
      </p:sp>
      <p:sp>
        <p:nvSpPr>
          <p:cNvPr id="194566"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smtClean="0"/>
              <a:t>The </a:t>
            </a:r>
            <a:r>
              <a:rPr lang="en-US" i="1" dirty="0" smtClean="0"/>
              <a:t>MRP = MRE </a:t>
            </a:r>
            <a:r>
              <a:rPr lang="en-US" dirty="0" smtClean="0"/>
              <a:t>rule</a:t>
            </a:r>
          </a:p>
        </p:txBody>
      </p:sp>
      <p:graphicFrame>
        <p:nvGraphicFramePr>
          <p:cNvPr id="4098" name="Object 2"/>
          <p:cNvGraphicFramePr>
            <a:graphicFrameLocks noChangeAspect="1"/>
          </p:cNvGraphicFramePr>
          <p:nvPr/>
        </p:nvGraphicFramePr>
        <p:xfrm>
          <a:off x="914400" y="1143000"/>
          <a:ext cx="7554913" cy="5453063"/>
        </p:xfrm>
        <a:graphic>
          <a:graphicData uri="http://schemas.openxmlformats.org/presentationml/2006/ole">
            <p:oleObj spid="_x0000_s337922" name="Document" r:id="rId4" imgW="6444649" imgH="4631323" progId="Word.Document.8">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Problem 6.1</a:t>
            </a:r>
            <a:endParaRPr lang="en-US" dirty="0"/>
          </a:p>
        </p:txBody>
      </p:sp>
      <p:sp>
        <p:nvSpPr>
          <p:cNvPr id="3" name="Content Placeholder 2"/>
          <p:cNvSpPr>
            <a:spLocks noGrp="1"/>
          </p:cNvSpPr>
          <p:nvPr>
            <p:ph sz="quarter" idx="1"/>
          </p:nvPr>
        </p:nvSpPr>
        <p:spPr>
          <a:xfrm>
            <a:off x="685800" y="1066800"/>
            <a:ext cx="8001000" cy="5181600"/>
          </a:xfrm>
        </p:spPr>
        <p:txBody>
          <a:bodyPr>
            <a:normAutofit lnSpcReduction="10000"/>
          </a:bodyPr>
          <a:lstStyle/>
          <a:p>
            <a:pPr eaLnBrk="0" hangingPunct="0"/>
            <a:r>
              <a:rPr lang="en-US" dirty="0" smtClean="0"/>
              <a:t>Crude oil is carried by pipelines from oil fields and storage areas over hundreds of miles to urban and industrial centers.  Output is the amount of oil carried per day, and the two principal inputs are pipeline diameter and the horsepower applied to the oil carried.  Suppose that an oil company estimates that throughput per day in its pipeline is given by </a:t>
            </a:r>
          </a:p>
          <a:p>
            <a:pPr algn="ctr" eaLnBrk="0" hangingPunct="0">
              <a:buNone/>
            </a:pPr>
            <a:r>
              <a:rPr lang="en-US" i="1" dirty="0" smtClean="0"/>
              <a:t>Q = </a:t>
            </a:r>
            <a:r>
              <a:rPr lang="en-US" dirty="0" smtClean="0"/>
              <a:t>286</a:t>
            </a:r>
            <a:r>
              <a:rPr lang="en-US" i="1" dirty="0" smtClean="0"/>
              <a:t>H</a:t>
            </a:r>
            <a:r>
              <a:rPr lang="en-US" baseline="30000" dirty="0" smtClean="0"/>
              <a:t>0.37</a:t>
            </a:r>
            <a:r>
              <a:rPr lang="en-US" dirty="0" smtClean="0"/>
              <a:t>,</a:t>
            </a:r>
          </a:p>
          <a:p>
            <a:pPr eaLnBrk="0" hangingPunct="0">
              <a:buNone/>
            </a:pPr>
            <a:r>
              <a:rPr lang="en-US" dirty="0" smtClean="0"/>
              <a:t>	where </a:t>
            </a:r>
            <a:r>
              <a:rPr lang="en-US" i="1" dirty="0" smtClean="0"/>
              <a:t>H</a:t>
            </a:r>
            <a:r>
              <a:rPr lang="en-US" dirty="0" smtClean="0"/>
              <a:t> is horsepower usage, which costs $30 per unit, and throughput has a marginal revenue of $2 per unit. Use the </a:t>
            </a:r>
            <a:r>
              <a:rPr lang="en-US" i="1" dirty="0" smtClean="0"/>
              <a:t>MRP </a:t>
            </a:r>
            <a:r>
              <a:rPr lang="en-US" dirty="0" smtClean="0"/>
              <a:t>= </a:t>
            </a:r>
            <a:r>
              <a:rPr lang="en-US" i="1" dirty="0" smtClean="0"/>
              <a:t>MRE </a:t>
            </a:r>
            <a:r>
              <a:rPr lang="en-US" dirty="0" smtClean="0"/>
              <a:t> rule to figure out the profit maximizing level of horsepower usage for this company.</a:t>
            </a:r>
          </a:p>
        </p:txBody>
      </p:sp>
      <p:sp>
        <p:nvSpPr>
          <p:cNvPr id="4" name="Footer Placeholder 3"/>
          <p:cNvSpPr>
            <a:spLocks noGrp="1"/>
          </p:cNvSpPr>
          <p:nvPr>
            <p:ph type="ftr" sz="quarter" idx="11"/>
          </p:nvPr>
        </p:nvSpPr>
        <p:spPr/>
        <p:txBody>
          <a:bodyPr/>
          <a:lstStyle/>
          <a:p>
            <a:pPr>
              <a:defRPr/>
            </a:pPr>
            <a:r>
              <a:rPr lang="en-US" smtClean="0"/>
              <a:t>Lecture 4: Analysis of Costs and Perfect Competition</a:t>
            </a:r>
            <a:endParaRPr lang="en-US"/>
          </a:p>
        </p:txBody>
      </p:sp>
      <p:sp>
        <p:nvSpPr>
          <p:cNvPr id="5" name="Slide Number Placeholder 4"/>
          <p:cNvSpPr>
            <a:spLocks noGrp="1"/>
          </p:cNvSpPr>
          <p:nvPr>
            <p:ph type="sldNum" sz="quarter" idx="12"/>
          </p:nvPr>
        </p:nvSpPr>
        <p:spPr/>
        <p:txBody>
          <a:bodyPr/>
          <a:lstStyle/>
          <a:p>
            <a:pPr>
              <a:defRPr/>
            </a:pPr>
            <a:fld id="{100BABC1-AAE5-4CA7-A445-C4B2125790B6}"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Equilibrium</a:t>
            </a:r>
            <a:endParaRPr lang="en-US" dirty="0"/>
          </a:p>
        </p:txBody>
      </p:sp>
      <p:sp>
        <p:nvSpPr>
          <p:cNvPr id="3" name="Content Placeholder 2"/>
          <p:cNvSpPr>
            <a:spLocks noGrp="1"/>
          </p:cNvSpPr>
          <p:nvPr>
            <p:ph sz="quarter" idx="1"/>
          </p:nvPr>
        </p:nvSpPr>
        <p:spPr>
          <a:xfrm>
            <a:off x="685800" y="1066800"/>
            <a:ext cx="8001000" cy="5105400"/>
          </a:xfrm>
        </p:spPr>
        <p:txBody>
          <a:bodyPr>
            <a:normAutofit lnSpcReduction="10000"/>
          </a:bodyPr>
          <a:lstStyle/>
          <a:p>
            <a:pPr eaLnBrk="0" hangingPunct="0">
              <a:buFont typeface="Arial" charset="0"/>
              <a:buChar char="•"/>
            </a:pPr>
            <a:r>
              <a:rPr lang="en-US" sz="3200" dirty="0" smtClean="0">
                <a:latin typeface="Garamond" pitchFamily="18" charset="0"/>
              </a:rPr>
              <a:t>In the short run, output will occur where </a:t>
            </a:r>
            <a:r>
              <a:rPr lang="en-US" sz="3200" i="1" dirty="0" smtClean="0">
                <a:latin typeface="Garamond" pitchFamily="18" charset="0"/>
              </a:rPr>
              <a:t>MR</a:t>
            </a:r>
            <a:r>
              <a:rPr lang="en-US" sz="3200" dirty="0" smtClean="0">
                <a:latin typeface="Garamond" pitchFamily="18" charset="0"/>
              </a:rPr>
              <a:t> = </a:t>
            </a:r>
            <a:r>
              <a:rPr lang="en-US" sz="3200" i="1" dirty="0" smtClean="0">
                <a:latin typeface="Garamond" pitchFamily="18" charset="0"/>
              </a:rPr>
              <a:t>MC</a:t>
            </a:r>
            <a:r>
              <a:rPr lang="en-US" sz="3200" dirty="0" smtClean="0">
                <a:latin typeface="Garamond" pitchFamily="18" charset="0"/>
              </a:rPr>
              <a:t>, and revenue is greater than variable cost.   </a:t>
            </a:r>
          </a:p>
          <a:p>
            <a:pPr lvl="1" eaLnBrk="0" hangingPunct="0">
              <a:buFont typeface="Arial" charset="0"/>
              <a:buChar char="•"/>
            </a:pPr>
            <a:r>
              <a:rPr lang="en-US" dirty="0" smtClean="0">
                <a:latin typeface="Garamond" pitchFamily="18" charset="0"/>
              </a:rPr>
              <a:t>Above-normal short-run profits are possible; e.g., one firm may have lower costs than its rivals.</a:t>
            </a:r>
          </a:p>
          <a:p>
            <a:pPr eaLnBrk="0" hangingPunct="0">
              <a:buFont typeface="Arial" charset="0"/>
              <a:buChar char="•"/>
            </a:pPr>
            <a:r>
              <a:rPr lang="en-US" sz="3200" dirty="0" smtClean="0">
                <a:latin typeface="Garamond" pitchFamily="18" charset="0"/>
              </a:rPr>
              <a:t>However, if markets are competitively structured, then long-run economic profits get quickly dissipated.</a:t>
            </a:r>
          </a:p>
          <a:p>
            <a:pPr lvl="1" eaLnBrk="0" hangingPunct="0">
              <a:buFont typeface="Arial" charset="0"/>
              <a:buChar char="•"/>
            </a:pPr>
            <a:r>
              <a:rPr lang="en-US" dirty="0" smtClean="0">
                <a:latin typeface="Garamond" pitchFamily="18" charset="0"/>
              </a:rPr>
              <a:t>Suppose such profits exist; then new firms will enter the market (since there are no entry barriers), output will increase, and price will fall until zero economic profits are earned.  </a:t>
            </a:r>
          </a:p>
        </p:txBody>
      </p:sp>
      <p:sp>
        <p:nvSpPr>
          <p:cNvPr id="4" name="Footer Placeholder 3"/>
          <p:cNvSpPr>
            <a:spLocks noGrp="1"/>
          </p:cNvSpPr>
          <p:nvPr>
            <p:ph type="ftr" sz="quarter" idx="11"/>
          </p:nvPr>
        </p:nvSpPr>
        <p:spPr/>
        <p:txBody>
          <a:bodyPr/>
          <a:lstStyle/>
          <a:p>
            <a:pPr>
              <a:defRPr/>
            </a:pPr>
            <a:r>
              <a:rPr lang="en-US" smtClean="0"/>
              <a:t>Lecture 4: Analysis of Costs and Perfect Competition</a:t>
            </a:r>
            <a:endParaRPr lang="en-US"/>
          </a:p>
        </p:txBody>
      </p:sp>
      <p:sp>
        <p:nvSpPr>
          <p:cNvPr id="5" name="Slide Number Placeholder 4"/>
          <p:cNvSpPr>
            <a:spLocks noGrp="1"/>
          </p:cNvSpPr>
          <p:nvPr>
            <p:ph type="sldNum" sz="quarter" idx="12"/>
          </p:nvPr>
        </p:nvSpPr>
        <p:spPr/>
        <p:txBody>
          <a:bodyPr/>
          <a:lstStyle/>
          <a:p>
            <a:pPr>
              <a:defRPr/>
            </a:pPr>
            <a:fld id="{100BABC1-AAE5-4CA7-A445-C4B2125790B6}"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Equilibrium</a:t>
            </a:r>
            <a:endParaRPr lang="en-US" dirty="0"/>
          </a:p>
        </p:txBody>
      </p:sp>
      <p:sp>
        <p:nvSpPr>
          <p:cNvPr id="3" name="Content Placeholder 2"/>
          <p:cNvSpPr>
            <a:spLocks noGrp="1"/>
          </p:cNvSpPr>
          <p:nvPr>
            <p:ph sz="quarter" idx="1"/>
          </p:nvPr>
        </p:nvSpPr>
        <p:spPr>
          <a:xfrm>
            <a:off x="685800" y="1066800"/>
            <a:ext cx="8001000" cy="5105400"/>
          </a:xfrm>
        </p:spPr>
        <p:txBody>
          <a:bodyPr>
            <a:noAutofit/>
          </a:bodyPr>
          <a:lstStyle/>
          <a:p>
            <a:pPr eaLnBrk="0" hangingPunct="0">
              <a:buFont typeface="Arial" charset="0"/>
              <a:buChar char="•"/>
            </a:pPr>
            <a:r>
              <a:rPr lang="en-US" sz="3600" dirty="0" smtClean="0">
                <a:latin typeface="Garamond" pitchFamily="18" charset="0"/>
              </a:rPr>
              <a:t>Long-run market equilibrium in perfectly competitive markets is characterized by:</a:t>
            </a:r>
          </a:p>
          <a:p>
            <a:pPr lvl="1" eaLnBrk="0" hangingPunct="0">
              <a:buFont typeface="Arial" charset="0"/>
              <a:buChar char="•"/>
            </a:pPr>
            <a:r>
              <a:rPr lang="en-US" sz="3200" dirty="0" smtClean="0">
                <a:latin typeface="Garamond" pitchFamily="18" charset="0"/>
              </a:rPr>
              <a:t>Market demand equals market supply.</a:t>
            </a:r>
          </a:p>
          <a:p>
            <a:pPr lvl="1" eaLnBrk="0" hangingPunct="0">
              <a:buFont typeface="Arial" charset="0"/>
              <a:buChar char="•"/>
            </a:pPr>
            <a:r>
              <a:rPr lang="en-US" sz="3200" dirty="0" smtClean="0">
                <a:latin typeface="Garamond" pitchFamily="18" charset="0"/>
              </a:rPr>
              <a:t>No consumer wishes to change the amount of goods or services she is buying.</a:t>
            </a:r>
          </a:p>
          <a:p>
            <a:pPr lvl="1" eaLnBrk="0" hangingPunct="0">
              <a:buFont typeface="Arial" charset="0"/>
              <a:buChar char="•"/>
            </a:pPr>
            <a:r>
              <a:rPr lang="en-US" sz="3200" dirty="0" smtClean="0">
                <a:latin typeface="Garamond" pitchFamily="18" charset="0"/>
              </a:rPr>
              <a:t>Incumbent firms have no interest in changing their production decisions; no further market entry or exit, and firms produce at the point of the minimum average total cost on their long-run average cost curves.</a:t>
            </a:r>
            <a:endParaRPr lang="en-US" sz="3200" dirty="0">
              <a:latin typeface="Garamond" pitchFamily="18" charset="0"/>
            </a:endParaRPr>
          </a:p>
        </p:txBody>
      </p:sp>
      <p:sp>
        <p:nvSpPr>
          <p:cNvPr id="4" name="Footer Placeholder 3"/>
          <p:cNvSpPr>
            <a:spLocks noGrp="1"/>
          </p:cNvSpPr>
          <p:nvPr>
            <p:ph type="ftr" sz="quarter" idx="11"/>
          </p:nvPr>
        </p:nvSpPr>
        <p:spPr/>
        <p:txBody>
          <a:bodyPr/>
          <a:lstStyle/>
          <a:p>
            <a:pPr>
              <a:defRPr/>
            </a:pPr>
            <a:r>
              <a:rPr lang="en-US" smtClean="0"/>
              <a:t>Lecture 4: Analysis of Costs and Perfect Competition</a:t>
            </a:r>
            <a:endParaRPr lang="en-US"/>
          </a:p>
        </p:txBody>
      </p:sp>
      <p:sp>
        <p:nvSpPr>
          <p:cNvPr id="5" name="Slide Number Placeholder 4"/>
          <p:cNvSpPr>
            <a:spLocks noGrp="1"/>
          </p:cNvSpPr>
          <p:nvPr>
            <p:ph type="sldNum" sz="quarter" idx="12"/>
          </p:nvPr>
        </p:nvSpPr>
        <p:spPr/>
        <p:txBody>
          <a:bodyPr/>
          <a:lstStyle/>
          <a:p>
            <a:pPr>
              <a:defRPr/>
            </a:pPr>
            <a:fld id="{100BABC1-AAE5-4CA7-A445-C4B2125790B6}" type="slidenum">
              <a:rPr lang="en-US" smtClean="0"/>
              <a:pPr>
                <a:defRPr/>
              </a:pPr>
              <a:t>33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3AF0520-36A6-4AC8-BBB8-CDC431480B9D}" type="slidenum">
              <a:rPr lang="en-US"/>
              <a:pPr>
                <a:defRPr/>
              </a:pPr>
              <a:t>4</a:t>
            </a:fld>
            <a:endParaRPr lang="en-US"/>
          </a:p>
        </p:txBody>
      </p:sp>
      <p:sp>
        <p:nvSpPr>
          <p:cNvPr id="7" name="Title 1"/>
          <p:cNvSpPr txBox="1">
            <a:spLocks/>
          </p:cNvSpPr>
          <p:nvPr/>
        </p:nvSpPr>
        <p:spPr>
          <a:xfrm>
            <a:off x="0" y="76200"/>
            <a:ext cx="9144000" cy="609600"/>
          </a:xfrm>
          <a:prstGeom prst="rect">
            <a:avLst/>
          </a:prstGeom>
        </p:spPr>
        <p:txBody>
          <a:bodyPr/>
          <a:lstStyle/>
          <a:p>
            <a:pPr fontAlgn="auto">
              <a:spcAft>
                <a:spcPts val="0"/>
              </a:spcAft>
              <a:defRPr/>
            </a:pPr>
            <a:r>
              <a:rPr lang="en-US" sz="2800" dirty="0" smtClean="0">
                <a:latin typeface="+mj-lt"/>
                <a:ea typeface="+mj-ea"/>
                <a:cs typeface="+mj-cs"/>
              </a:rPr>
              <a:t> Figure 5.1: Fixed, Variable &amp; Total Costs: Media Corporation</a:t>
            </a:r>
            <a:endParaRPr lang="en-US" sz="2800" dirty="0">
              <a:latin typeface="+mj-lt"/>
              <a:ea typeface="+mj-ea"/>
              <a:cs typeface="+mj-cs"/>
            </a:endParaRPr>
          </a:p>
        </p:txBody>
      </p:sp>
      <p:sp>
        <p:nvSpPr>
          <p:cNvPr id="194566"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graphicFrame>
        <p:nvGraphicFramePr>
          <p:cNvPr id="9" name="Chart 8"/>
          <p:cNvGraphicFramePr>
            <a:graphicFrameLocks noGrp="1"/>
          </p:cNvGraphicFramePr>
          <p:nvPr/>
        </p:nvGraphicFramePr>
        <p:xfrm>
          <a:off x="457200" y="457200"/>
          <a:ext cx="8070386" cy="58582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3AF0520-36A6-4AC8-BBB8-CDC431480B9D}" type="slidenum">
              <a:rPr lang="en-US"/>
              <a:pPr>
                <a:defRPr/>
              </a:pPr>
              <a:t>5</a:t>
            </a:fld>
            <a:endParaRPr lang="en-US"/>
          </a:p>
        </p:txBody>
      </p:sp>
      <p:graphicFrame>
        <p:nvGraphicFramePr>
          <p:cNvPr id="194561" name="Object 1"/>
          <p:cNvGraphicFramePr>
            <a:graphicFrameLocks noChangeAspect="1"/>
          </p:cNvGraphicFramePr>
          <p:nvPr/>
        </p:nvGraphicFramePr>
        <p:xfrm>
          <a:off x="1447800" y="762000"/>
          <a:ext cx="6172200" cy="5267559"/>
        </p:xfrm>
        <a:graphic>
          <a:graphicData uri="http://schemas.openxmlformats.org/presentationml/2006/ole">
            <p:oleObj spid="_x0000_s194561" name="Worksheet" r:id="rId4" imgW="3581423" imgH="3057457" progId="Excel.Sheet.12">
              <p:embed/>
            </p:oleObj>
          </a:graphicData>
        </a:graphic>
      </p:graphicFrame>
      <p:sp>
        <p:nvSpPr>
          <p:cNvPr id="7" name="Title 1"/>
          <p:cNvSpPr txBox="1">
            <a:spLocks/>
          </p:cNvSpPr>
          <p:nvPr/>
        </p:nvSpPr>
        <p:spPr>
          <a:xfrm>
            <a:off x="152400" y="152400"/>
            <a:ext cx="8991600" cy="609600"/>
          </a:xfrm>
          <a:prstGeom prst="rect">
            <a:avLst/>
          </a:prstGeom>
        </p:spPr>
        <p:txBody>
          <a:bodyPr/>
          <a:lstStyle/>
          <a:p>
            <a:pPr fontAlgn="auto">
              <a:spcAft>
                <a:spcPts val="0"/>
              </a:spcAft>
              <a:defRPr/>
            </a:pPr>
            <a:r>
              <a:rPr lang="en-US" sz="2900" dirty="0">
                <a:latin typeface="+mj-lt"/>
                <a:ea typeface="+mj-ea"/>
                <a:cs typeface="+mj-cs"/>
              </a:rPr>
              <a:t>Table </a:t>
            </a:r>
            <a:r>
              <a:rPr lang="en-US" sz="2900" dirty="0" smtClean="0">
                <a:latin typeface="+mj-lt"/>
                <a:ea typeface="+mj-ea"/>
                <a:cs typeface="+mj-cs"/>
              </a:rPr>
              <a:t>5.2: Average &amp; Marginal Costs: Media Corporation</a:t>
            </a:r>
            <a:endParaRPr lang="en-US" sz="2900" dirty="0">
              <a:latin typeface="+mj-lt"/>
              <a:ea typeface="+mj-ea"/>
              <a:cs typeface="+mj-cs"/>
            </a:endParaRPr>
          </a:p>
        </p:txBody>
      </p:sp>
      <p:sp>
        <p:nvSpPr>
          <p:cNvPr id="194566"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BECCCF5-E6BB-4767-98B7-83269FAC6578}" type="slidenum">
              <a:rPr lang="en-US"/>
              <a:pPr>
                <a:defRPr/>
              </a:pPr>
              <a:t>6</a:t>
            </a:fld>
            <a:endParaRPr lang="en-US"/>
          </a:p>
        </p:txBody>
      </p:sp>
      <p:sp>
        <p:nvSpPr>
          <p:cNvPr id="26629"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
        <p:nvSpPr>
          <p:cNvPr id="6" name="Title 1"/>
          <p:cNvSpPr txBox="1">
            <a:spLocks/>
          </p:cNvSpPr>
          <p:nvPr/>
        </p:nvSpPr>
        <p:spPr>
          <a:xfrm>
            <a:off x="152400" y="152400"/>
            <a:ext cx="8991600" cy="609600"/>
          </a:xfrm>
          <a:prstGeom prst="rect">
            <a:avLst/>
          </a:prstGeom>
        </p:spPr>
        <p:txBody>
          <a:bodyPr/>
          <a:lstStyle/>
          <a:p>
            <a:pPr fontAlgn="auto">
              <a:spcAft>
                <a:spcPts val="0"/>
              </a:spcAft>
              <a:defRPr/>
            </a:pPr>
            <a:r>
              <a:rPr lang="en-US" sz="2900" dirty="0" smtClean="0">
                <a:latin typeface="+mj-lt"/>
                <a:ea typeface="+mj-ea"/>
                <a:cs typeface="+mj-cs"/>
              </a:rPr>
              <a:t>Figure 5.2: Average &amp; Marginal Costs: Media Corporation</a:t>
            </a:r>
            <a:endParaRPr lang="en-US" sz="2900" dirty="0">
              <a:latin typeface="+mj-lt"/>
              <a:ea typeface="+mj-ea"/>
              <a:cs typeface="+mj-cs"/>
            </a:endParaRPr>
          </a:p>
        </p:txBody>
      </p:sp>
      <p:graphicFrame>
        <p:nvGraphicFramePr>
          <p:cNvPr id="9" name="Chart 8"/>
          <p:cNvGraphicFramePr>
            <a:graphicFrameLocks noGrp="1"/>
          </p:cNvGraphicFramePr>
          <p:nvPr/>
        </p:nvGraphicFramePr>
        <p:xfrm>
          <a:off x="685800" y="685800"/>
          <a:ext cx="7688076" cy="55766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3AF0520-36A6-4AC8-BBB8-CDC431480B9D}" type="slidenum">
              <a:rPr lang="en-US"/>
              <a:pPr>
                <a:defRPr/>
              </a:pPr>
              <a:t>7</a:t>
            </a:fld>
            <a:endParaRPr lang="en-US"/>
          </a:p>
        </p:txBody>
      </p:sp>
      <p:graphicFrame>
        <p:nvGraphicFramePr>
          <p:cNvPr id="194561" name="Object 1"/>
          <p:cNvGraphicFramePr>
            <a:graphicFrameLocks noChangeAspect="1"/>
          </p:cNvGraphicFramePr>
          <p:nvPr/>
        </p:nvGraphicFramePr>
        <p:xfrm>
          <a:off x="609600" y="1066800"/>
          <a:ext cx="8159750" cy="5105400"/>
        </p:xfrm>
        <a:graphic>
          <a:graphicData uri="http://schemas.openxmlformats.org/presentationml/2006/ole">
            <p:oleObj spid="_x0000_s269314" name="Worksheet" r:id="rId4" imgW="5495855" imgH="3438457" progId="Excel.Sheet.12">
              <p:embed/>
            </p:oleObj>
          </a:graphicData>
        </a:graphic>
      </p:graphicFrame>
      <p:sp>
        <p:nvSpPr>
          <p:cNvPr id="7" name="Title 1"/>
          <p:cNvSpPr txBox="1">
            <a:spLocks/>
          </p:cNvSpPr>
          <p:nvPr/>
        </p:nvSpPr>
        <p:spPr>
          <a:xfrm>
            <a:off x="228600" y="152400"/>
            <a:ext cx="8686800" cy="838200"/>
          </a:xfrm>
          <a:prstGeom prst="rect">
            <a:avLst/>
          </a:prstGeom>
        </p:spPr>
        <p:txBody>
          <a:bodyPr/>
          <a:lstStyle/>
          <a:p>
            <a:pPr fontAlgn="auto">
              <a:spcAft>
                <a:spcPts val="0"/>
              </a:spcAft>
              <a:defRPr/>
            </a:pPr>
            <a:r>
              <a:rPr lang="en-US" sz="3200" dirty="0">
                <a:latin typeface="+mj-lt"/>
                <a:ea typeface="+mj-ea"/>
                <a:cs typeface="+mj-cs"/>
              </a:rPr>
              <a:t>Table 5.3: Thomas Machine Short-Run Costs</a:t>
            </a:r>
          </a:p>
        </p:txBody>
      </p:sp>
      <p:sp>
        <p:nvSpPr>
          <p:cNvPr id="194566"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97025" y="1517650"/>
          <a:ext cx="6105525" cy="4010025"/>
        </p:xfrm>
        <a:graphic>
          <a:graphicData uri="http://schemas.openxmlformats.org/presentationml/2006/ole">
            <p:oleObj spid="_x0000_s1026" name="Worksheet" r:id="rId4" imgW="6105347" imgH="4010076" progId="Excel.Sheet.8">
              <p:embed/>
            </p:oleObj>
          </a:graphicData>
        </a:graphic>
      </p:graphicFrame>
      <p:graphicFrame>
        <p:nvGraphicFramePr>
          <p:cNvPr id="1027" name="Object 3"/>
          <p:cNvGraphicFramePr>
            <a:graphicFrameLocks noChangeAspect="1"/>
          </p:cNvGraphicFramePr>
          <p:nvPr/>
        </p:nvGraphicFramePr>
        <p:xfrm>
          <a:off x="152401" y="651770"/>
          <a:ext cx="8305800" cy="5687117"/>
        </p:xfrm>
        <a:graphic>
          <a:graphicData uri="http://schemas.openxmlformats.org/presentationml/2006/ole">
            <p:oleObj spid="_x0000_s1027" name="Worksheet" r:id="rId5" imgW="7924890" imgH="5429385" progId="Excel.Sheet.8">
              <p:embed/>
            </p:oleObj>
          </a:graphicData>
        </a:graphic>
      </p:graphicFrame>
      <p:sp>
        <p:nvSpPr>
          <p:cNvPr id="4" name="Slide Number Placeholder 3"/>
          <p:cNvSpPr>
            <a:spLocks noGrp="1"/>
          </p:cNvSpPr>
          <p:nvPr>
            <p:ph type="sldNum" sz="quarter" idx="12"/>
          </p:nvPr>
        </p:nvSpPr>
        <p:spPr/>
        <p:txBody>
          <a:bodyPr/>
          <a:lstStyle/>
          <a:p>
            <a:pPr>
              <a:defRPr/>
            </a:pPr>
            <a:fld id="{D28E80CB-7D6A-4F31-8C6F-D0CCCAAED383}" type="slidenum">
              <a:rPr lang="en-US"/>
              <a:pPr>
                <a:defRPr/>
              </a:pPr>
              <a:t>8</a:t>
            </a:fld>
            <a:endParaRPr lang="en-US"/>
          </a:p>
        </p:txBody>
      </p:sp>
      <p:sp>
        <p:nvSpPr>
          <p:cNvPr id="1031"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
        <p:nvSpPr>
          <p:cNvPr id="6" name="Title 1"/>
          <p:cNvSpPr txBox="1">
            <a:spLocks/>
          </p:cNvSpPr>
          <p:nvPr/>
        </p:nvSpPr>
        <p:spPr>
          <a:xfrm>
            <a:off x="228600" y="152400"/>
            <a:ext cx="8686800" cy="838200"/>
          </a:xfrm>
          <a:prstGeom prst="rect">
            <a:avLst/>
          </a:prstGeom>
        </p:spPr>
        <p:txBody>
          <a:bodyPr/>
          <a:lstStyle/>
          <a:p>
            <a:pPr fontAlgn="auto">
              <a:spcAft>
                <a:spcPts val="0"/>
              </a:spcAft>
              <a:defRPr/>
            </a:pPr>
            <a:r>
              <a:rPr lang="en-US" sz="2800" dirty="0" smtClean="0">
                <a:latin typeface="+mj-lt"/>
                <a:ea typeface="+mj-ea"/>
                <a:cs typeface="+mj-cs"/>
              </a:rPr>
              <a:t>Chart of Table 5.3</a:t>
            </a:r>
            <a:r>
              <a:rPr lang="en-US" sz="2800" dirty="0">
                <a:latin typeface="+mj-lt"/>
                <a:ea typeface="+mj-ea"/>
                <a:cs typeface="+mj-cs"/>
              </a:rPr>
              <a:t>: Thomas Machine Short-Run Costs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AF1B638-DA11-4C98-9E51-06ED8AB9D507}" type="slidenum">
              <a:rPr lang="en-US"/>
              <a:pPr>
                <a:defRPr/>
              </a:pPr>
              <a:t>9</a:t>
            </a:fld>
            <a:endParaRPr lang="en-US"/>
          </a:p>
        </p:txBody>
      </p:sp>
      <p:pic>
        <p:nvPicPr>
          <p:cNvPr id="199683" name="Picture 1"/>
          <p:cNvPicPr>
            <a:picLocks noChangeAspect="1" noChangeArrowheads="1"/>
          </p:cNvPicPr>
          <p:nvPr/>
        </p:nvPicPr>
        <p:blipFill>
          <a:blip r:embed="rId3" cstate="print"/>
          <a:srcRect/>
          <a:stretch>
            <a:fillRect/>
          </a:stretch>
        </p:blipFill>
        <p:spPr bwMode="auto">
          <a:xfrm>
            <a:off x="914400" y="152400"/>
            <a:ext cx="7502525" cy="6049963"/>
          </a:xfrm>
          <a:prstGeom prst="rect">
            <a:avLst/>
          </a:prstGeom>
          <a:noFill/>
          <a:ln w="9525">
            <a:noFill/>
            <a:miter lim="800000"/>
            <a:headEnd/>
            <a:tailEnd/>
          </a:ln>
        </p:spPr>
      </p:pic>
      <p:sp>
        <p:nvSpPr>
          <p:cNvPr id="199685" name="Footer Placeholder 3"/>
          <p:cNvSpPr txBox="1">
            <a:spLocks noGrp="1"/>
          </p:cNvSpPr>
          <p:nvPr/>
        </p:nvSpPr>
        <p:spPr bwMode="auto">
          <a:xfrm>
            <a:off x="914400" y="6172200"/>
            <a:ext cx="4572000" cy="457200"/>
          </a:xfrm>
          <a:prstGeom prst="rect">
            <a:avLst/>
          </a:prstGeom>
          <a:noFill/>
          <a:ln w="9525">
            <a:noFill/>
            <a:miter lim="800000"/>
            <a:headEnd/>
            <a:tailEnd/>
          </a:ln>
        </p:spPr>
        <p:txBody>
          <a:bodyPr anchor="ctr"/>
          <a:lstStyle/>
          <a:p>
            <a:r>
              <a:rPr lang="en-US"/>
              <a:t>Lecture 4: Analysis of Costs and Perfect Competition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2960</TotalTime>
  <Words>3584</Words>
  <Application>Microsoft Office PowerPoint</Application>
  <PresentationFormat>On-screen Show (4:3)</PresentationFormat>
  <Paragraphs>287</Paragraphs>
  <Slides>33</Slides>
  <Notes>32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37" baseType="lpstr">
      <vt:lpstr>Equity</vt:lpstr>
      <vt:lpstr>Worksheet</vt:lpstr>
      <vt:lpstr>Microsoft Office Word 97 - 2003 Document</vt:lpstr>
      <vt:lpstr>Document</vt:lpstr>
      <vt:lpstr>Lecture 4</vt:lpstr>
      <vt:lpstr>Introduction to Analysis of Costs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Examples of Economies of Scale</vt:lpstr>
      <vt:lpstr>Class Problem 5.1</vt:lpstr>
      <vt:lpstr>Slide 17</vt:lpstr>
      <vt:lpstr>Examples of Economies of Scope</vt:lpstr>
      <vt:lpstr>Perfect Competition</vt:lpstr>
      <vt:lpstr>Monopoly and Monopolistic Competition</vt:lpstr>
      <vt:lpstr>Oligopoly</vt:lpstr>
      <vt:lpstr>Slide 22</vt:lpstr>
      <vt:lpstr>Slide 23</vt:lpstr>
      <vt:lpstr>Slide 24</vt:lpstr>
      <vt:lpstr>Slide 25</vt:lpstr>
      <vt:lpstr>Slide 26</vt:lpstr>
      <vt:lpstr>Slide 27</vt:lpstr>
      <vt:lpstr>Slide 28</vt:lpstr>
      <vt:lpstr>The Kadda Company (Numerical Example)</vt:lpstr>
      <vt:lpstr>The MRP = MRE rule</vt:lpstr>
      <vt:lpstr>Class Problem 6.1</vt:lpstr>
      <vt:lpstr>Market Equilibrium</vt:lpstr>
      <vt:lpstr>Market Equilibrium</vt:lpstr>
    </vt:vector>
  </TitlesOfParts>
  <Company>JOHN MCAUSLAND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McAusland</dc:creator>
  <cp:lastModifiedBy>Jim Garven</cp:lastModifiedBy>
  <cp:revision>404</cp:revision>
  <cp:lastPrinted>2005-01-13T15:39:59Z</cp:lastPrinted>
  <dcterms:created xsi:type="dcterms:W3CDTF">2004-01-09T23:00:08Z</dcterms:created>
  <dcterms:modified xsi:type="dcterms:W3CDTF">2009-10-28T02:15:42Z</dcterms:modified>
</cp:coreProperties>
</file>