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58" r:id="rId1"/>
  </p:sldMasterIdLst>
  <p:notesMasterIdLst>
    <p:notesMasterId r:id="rId56"/>
  </p:notesMasterIdLst>
  <p:handoutMasterIdLst>
    <p:handoutMasterId r:id="rId57"/>
  </p:handoutMasterIdLst>
  <p:sldIdLst>
    <p:sldId id="405" r:id="rId2"/>
    <p:sldId id="394" r:id="rId3"/>
    <p:sldId id="403" r:id="rId4"/>
    <p:sldId id="447" r:id="rId5"/>
    <p:sldId id="338" r:id="rId6"/>
    <p:sldId id="401" r:id="rId7"/>
    <p:sldId id="412" r:id="rId8"/>
    <p:sldId id="406" r:id="rId9"/>
    <p:sldId id="397" r:id="rId10"/>
    <p:sldId id="407" r:id="rId11"/>
    <p:sldId id="422" r:id="rId12"/>
    <p:sldId id="413" r:id="rId13"/>
    <p:sldId id="428" r:id="rId14"/>
    <p:sldId id="420" r:id="rId15"/>
    <p:sldId id="423" r:id="rId16"/>
    <p:sldId id="429" r:id="rId17"/>
    <p:sldId id="424" r:id="rId18"/>
    <p:sldId id="431" r:id="rId19"/>
    <p:sldId id="432" r:id="rId20"/>
    <p:sldId id="426" r:id="rId21"/>
    <p:sldId id="444" r:id="rId22"/>
    <p:sldId id="445" r:id="rId23"/>
    <p:sldId id="446" r:id="rId24"/>
    <p:sldId id="427" r:id="rId25"/>
    <p:sldId id="433" r:id="rId26"/>
    <p:sldId id="416" r:id="rId27"/>
    <p:sldId id="419" r:id="rId28"/>
    <p:sldId id="415" r:id="rId29"/>
    <p:sldId id="417" r:id="rId30"/>
    <p:sldId id="434" r:id="rId31"/>
    <p:sldId id="436" r:id="rId32"/>
    <p:sldId id="366" r:id="rId33"/>
    <p:sldId id="437" r:id="rId34"/>
    <p:sldId id="438" r:id="rId35"/>
    <p:sldId id="448" r:id="rId36"/>
    <p:sldId id="440" r:id="rId37"/>
    <p:sldId id="442" r:id="rId38"/>
    <p:sldId id="443" r:id="rId39"/>
    <p:sldId id="370" r:id="rId40"/>
    <p:sldId id="449" r:id="rId41"/>
    <p:sldId id="450" r:id="rId42"/>
    <p:sldId id="371" r:id="rId43"/>
    <p:sldId id="410" r:id="rId44"/>
    <p:sldId id="373" r:id="rId45"/>
    <p:sldId id="374" r:id="rId46"/>
    <p:sldId id="375" r:id="rId47"/>
    <p:sldId id="376" r:id="rId48"/>
    <p:sldId id="379" r:id="rId49"/>
    <p:sldId id="380" r:id="rId50"/>
    <p:sldId id="381" r:id="rId51"/>
    <p:sldId id="384" r:id="rId52"/>
    <p:sldId id="385" r:id="rId53"/>
    <p:sldId id="389" r:id="rId54"/>
    <p:sldId id="392" r:id="rId55"/>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74" autoAdjust="0"/>
    <p:restoredTop sz="64738" autoAdjust="0"/>
  </p:normalViewPr>
  <p:slideViewPr>
    <p:cSldViewPr>
      <p:cViewPr varScale="1">
        <p:scale>
          <a:sx n="53" d="100"/>
          <a:sy n="53" d="100"/>
        </p:scale>
        <p:origin x="-96"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32"/>
    </p:cViewPr>
  </p:sorterViewPr>
  <p:notesViewPr>
    <p:cSldViewPr>
      <p:cViewPr varScale="1">
        <p:scale>
          <a:sx n="75" d="100"/>
          <a:sy n="75" d="100"/>
        </p:scale>
        <p:origin x="-1968"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im\Desktop\Maximize%20Profit.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im\Desktop\Maximize%20Profit.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im\Desktop\Maximize%20Profi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tx>
            <c:strRef>
              <c:f>Line!$B$1</c:f>
              <c:strCache>
                <c:ptCount val="1"/>
                <c:pt idx="0">
                  <c:v>y</c:v>
                </c:pt>
              </c:strCache>
            </c:strRef>
          </c:tx>
          <c:marker>
            <c:symbol val="none"/>
          </c:marker>
          <c:xVal>
            <c:numRef>
              <c:f>Line!$A$2:$A$22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Line!$B$2:$B$22</c:f>
              <c:numCache>
                <c:formatCode>#,##0</c:formatCode>
                <c:ptCount val="21"/>
                <c:pt idx="0">
                  <c:v>10</c:v>
                </c:pt>
                <c:pt idx="1">
                  <c:v>15</c:v>
                </c:pt>
                <c:pt idx="2">
                  <c:v>20</c:v>
                </c:pt>
                <c:pt idx="3">
                  <c:v>25</c:v>
                </c:pt>
                <c:pt idx="4">
                  <c:v>30</c:v>
                </c:pt>
                <c:pt idx="5">
                  <c:v>35</c:v>
                </c:pt>
                <c:pt idx="6">
                  <c:v>40</c:v>
                </c:pt>
                <c:pt idx="7">
                  <c:v>45</c:v>
                </c:pt>
                <c:pt idx="8">
                  <c:v>50</c:v>
                </c:pt>
                <c:pt idx="9">
                  <c:v>55</c:v>
                </c:pt>
                <c:pt idx="10">
                  <c:v>60</c:v>
                </c:pt>
                <c:pt idx="11">
                  <c:v>65</c:v>
                </c:pt>
                <c:pt idx="12">
                  <c:v>70</c:v>
                </c:pt>
                <c:pt idx="13">
                  <c:v>75</c:v>
                </c:pt>
                <c:pt idx="14">
                  <c:v>80</c:v>
                </c:pt>
                <c:pt idx="15">
                  <c:v>85</c:v>
                </c:pt>
                <c:pt idx="16">
                  <c:v>90</c:v>
                </c:pt>
                <c:pt idx="17">
                  <c:v>95</c:v>
                </c:pt>
                <c:pt idx="18">
                  <c:v>100</c:v>
                </c:pt>
                <c:pt idx="19">
                  <c:v>105</c:v>
                </c:pt>
                <c:pt idx="20">
                  <c:v>110</c:v>
                </c:pt>
              </c:numCache>
            </c:numRef>
          </c:yVal>
          <c:smooth val="1"/>
        </c:ser>
        <c:axId val="87810816"/>
        <c:axId val="87812352"/>
      </c:scatterChart>
      <c:valAx>
        <c:axId val="87810816"/>
        <c:scaling>
          <c:orientation val="minMax"/>
        </c:scaling>
        <c:axPos val="b"/>
        <c:numFmt formatCode="General" sourceLinked="1"/>
        <c:tickLblPos val="nextTo"/>
        <c:crossAx val="87812352"/>
        <c:crosses val="autoZero"/>
        <c:crossBetween val="midCat"/>
      </c:valAx>
      <c:valAx>
        <c:axId val="87812352"/>
        <c:scaling>
          <c:orientation val="minMax"/>
        </c:scaling>
        <c:axPos val="l"/>
        <c:majorGridlines/>
        <c:numFmt formatCode="#,##0" sourceLinked="1"/>
        <c:tickLblPos val="nextTo"/>
        <c:crossAx val="8781081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tx>
            <c:strRef>
              <c:f>Parabola!$B$1</c:f>
              <c:strCache>
                <c:ptCount val="1"/>
                <c:pt idx="0">
                  <c:v>y</c:v>
                </c:pt>
              </c:strCache>
            </c:strRef>
          </c:tx>
          <c:marker>
            <c:symbol val="none"/>
          </c:marker>
          <c:xVal>
            <c:numRef>
              <c:f>Parabola!$A$2:$A$12</c:f>
              <c:numCache>
                <c:formatCode>General</c:formatCode>
                <c:ptCount val="11"/>
                <c:pt idx="0">
                  <c:v>-5</c:v>
                </c:pt>
                <c:pt idx="1">
                  <c:v>-4</c:v>
                </c:pt>
                <c:pt idx="2">
                  <c:v>-3</c:v>
                </c:pt>
                <c:pt idx="3">
                  <c:v>-2</c:v>
                </c:pt>
                <c:pt idx="4">
                  <c:v>-1</c:v>
                </c:pt>
                <c:pt idx="5">
                  <c:v>0</c:v>
                </c:pt>
                <c:pt idx="6">
                  <c:v>1</c:v>
                </c:pt>
                <c:pt idx="7">
                  <c:v>2</c:v>
                </c:pt>
                <c:pt idx="8">
                  <c:v>3</c:v>
                </c:pt>
                <c:pt idx="9">
                  <c:v>4</c:v>
                </c:pt>
                <c:pt idx="10">
                  <c:v>5</c:v>
                </c:pt>
              </c:numCache>
            </c:numRef>
          </c:xVal>
          <c:yVal>
            <c:numRef>
              <c:f>Parabola!$B$2:$B$12</c:f>
              <c:numCache>
                <c:formatCode>#,##0</c:formatCode>
                <c:ptCount val="11"/>
                <c:pt idx="0">
                  <c:v>25</c:v>
                </c:pt>
                <c:pt idx="1">
                  <c:v>16</c:v>
                </c:pt>
                <c:pt idx="2">
                  <c:v>9</c:v>
                </c:pt>
                <c:pt idx="3">
                  <c:v>4</c:v>
                </c:pt>
                <c:pt idx="4">
                  <c:v>1</c:v>
                </c:pt>
                <c:pt idx="5">
                  <c:v>0</c:v>
                </c:pt>
                <c:pt idx="6">
                  <c:v>1</c:v>
                </c:pt>
                <c:pt idx="7">
                  <c:v>4</c:v>
                </c:pt>
                <c:pt idx="8">
                  <c:v>9</c:v>
                </c:pt>
                <c:pt idx="9">
                  <c:v>16</c:v>
                </c:pt>
                <c:pt idx="10">
                  <c:v>25</c:v>
                </c:pt>
              </c:numCache>
            </c:numRef>
          </c:yVal>
          <c:smooth val="1"/>
        </c:ser>
        <c:axId val="89334528"/>
        <c:axId val="89336064"/>
      </c:scatterChart>
      <c:valAx>
        <c:axId val="89334528"/>
        <c:scaling>
          <c:orientation val="minMax"/>
        </c:scaling>
        <c:axPos val="b"/>
        <c:numFmt formatCode="General" sourceLinked="1"/>
        <c:tickLblPos val="nextTo"/>
        <c:crossAx val="89336064"/>
        <c:crosses val="autoZero"/>
        <c:crossBetween val="midCat"/>
      </c:valAx>
      <c:valAx>
        <c:axId val="89336064"/>
        <c:scaling>
          <c:orientation val="minMax"/>
        </c:scaling>
        <c:axPos val="l"/>
        <c:majorGridlines/>
        <c:numFmt formatCode="#,##0" sourceLinked="1"/>
        <c:tickLblPos val="nextTo"/>
        <c:crossAx val="89334528"/>
        <c:crosses val="autoZero"/>
        <c:crossBetween val="midCat"/>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tx>
            <c:strRef>
              <c:f>'Data - max profit'!$B$1</c:f>
              <c:strCache>
                <c:ptCount val="1"/>
                <c:pt idx="0">
                  <c:v>TR</c:v>
                </c:pt>
              </c:strCache>
            </c:strRef>
          </c:tx>
          <c:marker>
            <c:symbol val="none"/>
          </c:marker>
          <c:xVal>
            <c:numRef>
              <c:f>'Data - max profit'!$A$2:$A$12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'Data - max profit'!$B$2:$B$12</c:f>
              <c:numCache>
                <c:formatCode>"$"#,##0</c:formatCode>
                <c:ptCount val="11"/>
                <c:pt idx="0">
                  <c:v>0</c:v>
                </c:pt>
                <c:pt idx="1">
                  <c:v>30</c:v>
                </c:pt>
                <c:pt idx="2">
                  <c:v>60</c:v>
                </c:pt>
                <c:pt idx="3">
                  <c:v>90</c:v>
                </c:pt>
                <c:pt idx="4">
                  <c:v>120</c:v>
                </c:pt>
                <c:pt idx="5">
                  <c:v>150</c:v>
                </c:pt>
                <c:pt idx="6">
                  <c:v>180</c:v>
                </c:pt>
                <c:pt idx="7">
                  <c:v>210</c:v>
                </c:pt>
                <c:pt idx="8">
                  <c:v>240</c:v>
                </c:pt>
                <c:pt idx="9">
                  <c:v>270</c:v>
                </c:pt>
                <c:pt idx="10">
                  <c:v>300</c:v>
                </c:pt>
              </c:numCache>
            </c:numRef>
          </c:yVal>
          <c:smooth val="1"/>
        </c:ser>
        <c:ser>
          <c:idx val="1"/>
          <c:order val="1"/>
          <c:tx>
            <c:strRef>
              <c:f>'Data - max profit'!$C$1</c:f>
              <c:strCache>
                <c:ptCount val="1"/>
                <c:pt idx="0">
                  <c:v>TC</c:v>
                </c:pt>
              </c:strCache>
            </c:strRef>
          </c:tx>
          <c:marker>
            <c:symbol val="none"/>
          </c:marker>
          <c:xVal>
            <c:numRef>
              <c:f>'Data - max profit'!$A$2:$A$12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'Data - max profit'!$C$2:$C$12</c:f>
              <c:numCache>
                <c:formatCode>"$"#,##0</c:formatCode>
                <c:ptCount val="11"/>
                <c:pt idx="0">
                  <c:v>40</c:v>
                </c:pt>
                <c:pt idx="1">
                  <c:v>43</c:v>
                </c:pt>
                <c:pt idx="2">
                  <c:v>52</c:v>
                </c:pt>
                <c:pt idx="3">
                  <c:v>67</c:v>
                </c:pt>
                <c:pt idx="4">
                  <c:v>88</c:v>
                </c:pt>
                <c:pt idx="5">
                  <c:v>115</c:v>
                </c:pt>
                <c:pt idx="6">
                  <c:v>148</c:v>
                </c:pt>
                <c:pt idx="7">
                  <c:v>187</c:v>
                </c:pt>
                <c:pt idx="8">
                  <c:v>232</c:v>
                </c:pt>
                <c:pt idx="9">
                  <c:v>283</c:v>
                </c:pt>
                <c:pt idx="10">
                  <c:v>340</c:v>
                </c:pt>
              </c:numCache>
            </c:numRef>
          </c:yVal>
          <c:smooth val="1"/>
        </c:ser>
        <c:ser>
          <c:idx val="2"/>
          <c:order val="2"/>
          <c:tx>
            <c:strRef>
              <c:f>'Data - max profit'!$D$1</c:f>
              <c:strCache>
                <c:ptCount val="1"/>
                <c:pt idx="0">
                  <c:v>Profit</c:v>
                </c:pt>
              </c:strCache>
            </c:strRef>
          </c:tx>
          <c:marker>
            <c:symbol val="none"/>
          </c:marker>
          <c:xVal>
            <c:numRef>
              <c:f>'Data - max profit'!$A$2:$A$12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'Data - max profit'!$D$2:$D$12</c:f>
              <c:numCache>
                <c:formatCode>"$"#,##0</c:formatCode>
                <c:ptCount val="11"/>
                <c:pt idx="0">
                  <c:v>-40</c:v>
                </c:pt>
                <c:pt idx="1">
                  <c:v>-13</c:v>
                </c:pt>
                <c:pt idx="2">
                  <c:v>8</c:v>
                </c:pt>
                <c:pt idx="3">
                  <c:v>23</c:v>
                </c:pt>
                <c:pt idx="4">
                  <c:v>32</c:v>
                </c:pt>
                <c:pt idx="5">
                  <c:v>35</c:v>
                </c:pt>
                <c:pt idx="6">
                  <c:v>32</c:v>
                </c:pt>
                <c:pt idx="7">
                  <c:v>23</c:v>
                </c:pt>
                <c:pt idx="8">
                  <c:v>8</c:v>
                </c:pt>
                <c:pt idx="9">
                  <c:v>-13</c:v>
                </c:pt>
                <c:pt idx="10">
                  <c:v>-40</c:v>
                </c:pt>
              </c:numCache>
            </c:numRef>
          </c:yVal>
          <c:smooth val="1"/>
        </c:ser>
        <c:axId val="89369600"/>
        <c:axId val="89654016"/>
      </c:scatterChart>
      <c:valAx>
        <c:axId val="89369600"/>
        <c:scaling>
          <c:orientation val="minMax"/>
        </c:scaling>
        <c:axPos val="b"/>
        <c:numFmt formatCode="General" sourceLinked="1"/>
        <c:tickLblPos val="nextTo"/>
        <c:crossAx val="89654016"/>
        <c:crosses val="autoZero"/>
        <c:crossBetween val="midCat"/>
      </c:valAx>
      <c:valAx>
        <c:axId val="89654016"/>
        <c:scaling>
          <c:orientation val="minMax"/>
        </c:scaling>
        <c:axPos val="l"/>
        <c:majorGridlines/>
        <c:numFmt formatCode="&quot;$&quot;#,##0" sourceLinked="1"/>
        <c:tickLblPos val="nextTo"/>
        <c:crossAx val="89369600"/>
        <c:crosses val="autoZero"/>
        <c:crossBetween val="midCat"/>
      </c:valAx>
    </c:plotArea>
    <c:legend>
      <c:legendPos val="r"/>
    </c:legend>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0.59063</cdr:x>
      <cdr:y>0.71875</cdr:y>
    </cdr:from>
    <cdr:to>
      <cdr:x>0.72188</cdr:x>
      <cdr:y>0.91145</cdr:y>
    </cdr:to>
    <cdr:sp macro="" textlink="">
      <cdr:nvSpPr>
        <cdr:cNvPr id="3" name="Straight Connector 2"/>
        <cdr:cNvSpPr/>
      </cdr:nvSpPr>
      <cdr:spPr>
        <a:xfrm xmlns:a="http://schemas.openxmlformats.org/drawingml/2006/main" flipV="1">
          <a:off x="4800600" y="3505200"/>
          <a:ext cx="1066800" cy="939783"/>
        </a:xfrm>
        <a:prstGeom xmlns:a="http://schemas.openxmlformats.org/drawingml/2006/main" prst="line">
          <a:avLst/>
        </a:prstGeom>
        <a:ln xmlns:a="http://schemas.openxmlformats.org/drawingml/2006/main">
          <a:prstDash val="sysDash"/>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0.40313</cdr:x>
      <cdr:y>0.92188</cdr:y>
    </cdr:from>
    <cdr:to>
      <cdr:x>0.5802</cdr:x>
      <cdr:y>0.92188</cdr:y>
    </cdr:to>
    <cdr:sp macro="" textlink="">
      <cdr:nvSpPr>
        <cdr:cNvPr id="5" name="Straight Connector 4"/>
        <cdr:cNvSpPr/>
      </cdr:nvSpPr>
      <cdr:spPr>
        <a:xfrm xmlns:a="http://schemas.openxmlformats.org/drawingml/2006/main" flipV="1">
          <a:off x="3276600" y="4495800"/>
          <a:ext cx="1439306" cy="0"/>
        </a:xfrm>
        <a:prstGeom xmlns:a="http://schemas.openxmlformats.org/drawingml/2006/main" prst="line">
          <a:avLst/>
        </a:prstGeom>
        <a:ln xmlns:a="http://schemas.openxmlformats.org/drawingml/2006/main">
          <a:prstDash val="sysDash"/>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0.7875</cdr:x>
      <cdr:y>0.32813</cdr:y>
    </cdr:from>
    <cdr:to>
      <cdr:x>0.8625</cdr:x>
      <cdr:y>0.55381</cdr:y>
    </cdr:to>
    <cdr:sp macro="" textlink="">
      <cdr:nvSpPr>
        <cdr:cNvPr id="6" name="Straight Connector 5"/>
        <cdr:cNvSpPr/>
      </cdr:nvSpPr>
      <cdr:spPr>
        <a:xfrm xmlns:a="http://schemas.openxmlformats.org/drawingml/2006/main" flipV="1">
          <a:off x="6400800" y="1600200"/>
          <a:ext cx="609600" cy="1100644"/>
        </a:xfrm>
        <a:prstGeom xmlns:a="http://schemas.openxmlformats.org/drawingml/2006/main" prst="line">
          <a:avLst/>
        </a:prstGeom>
        <a:ln xmlns:a="http://schemas.openxmlformats.org/drawingml/2006/main">
          <a:prstDash val="sysDash"/>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0.33871</cdr:x>
      <cdr:y>0.51613</cdr:y>
    </cdr:from>
    <cdr:to>
      <cdr:x>0.47419</cdr:x>
      <cdr:y>0.62903</cdr:y>
    </cdr:to>
    <cdr:sp macro="" textlink="">
      <cdr:nvSpPr>
        <cdr:cNvPr id="3" name="Straight Connector 2"/>
        <cdr:cNvSpPr/>
      </cdr:nvSpPr>
      <cdr:spPr>
        <a:xfrm xmlns:a="http://schemas.openxmlformats.org/drawingml/2006/main" flipV="1">
          <a:off x="2667000" y="2438400"/>
          <a:ext cx="1066800" cy="533400"/>
        </a:xfrm>
        <a:prstGeom xmlns:a="http://schemas.openxmlformats.org/drawingml/2006/main" prst="line">
          <a:avLst/>
        </a:prstGeom>
        <a:ln xmlns:a="http://schemas.openxmlformats.org/drawingml/2006/main" w="25400">
          <a:solidFill>
            <a:srgbClr val="0070C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0.40645</cdr:x>
      <cdr:y>0.5</cdr:y>
    </cdr:from>
    <cdr:to>
      <cdr:x>0.40645</cdr:x>
      <cdr:y>0.77419</cdr:y>
    </cdr:to>
    <cdr:sp macro="" textlink="">
      <cdr:nvSpPr>
        <cdr:cNvPr id="5" name="Straight Connector 4"/>
        <cdr:cNvSpPr/>
      </cdr:nvSpPr>
      <cdr:spPr>
        <a:xfrm xmlns:a="http://schemas.openxmlformats.org/drawingml/2006/main" rot="5400000">
          <a:off x="2552700" y="3009900"/>
          <a:ext cx="1295400" cy="0"/>
        </a:xfrm>
        <a:prstGeom xmlns:a="http://schemas.openxmlformats.org/drawingml/2006/main" prst="line">
          <a:avLst/>
        </a:prstGeom>
        <a:ln xmlns:a="http://schemas.openxmlformats.org/drawingml/2006/main" w="254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0.3871</cdr:x>
      <cdr:y>0.79032</cdr:y>
    </cdr:from>
    <cdr:to>
      <cdr:x>0.42581</cdr:x>
      <cdr:y>0.83871</cdr:y>
    </cdr:to>
    <cdr:sp macro="" textlink="">
      <cdr:nvSpPr>
        <cdr:cNvPr id="7" name="TextBox 6"/>
        <cdr:cNvSpPr txBox="1"/>
      </cdr:nvSpPr>
      <cdr:spPr>
        <a:xfrm xmlns:a="http://schemas.openxmlformats.org/drawingml/2006/main">
          <a:off x="3048000" y="3733800"/>
          <a:ext cx="304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smtClean="0"/>
            <a:t>5</a:t>
          </a:r>
          <a:endParaRPr lang="en-US" sz="1100"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6725" y="9185275"/>
            <a:ext cx="423863" cy="323850"/>
          </a:xfrm>
          <a:prstGeom prst="rect">
            <a:avLst/>
          </a:prstGeom>
          <a:noFill/>
          <a:ln w="12700">
            <a:noFill/>
            <a:miter lim="800000"/>
            <a:headEnd/>
            <a:tailEnd/>
          </a:ln>
          <a:effectLst/>
        </p:spPr>
        <p:txBody>
          <a:bodyPr wrap="none" lIns="95606" tIns="46964" rIns="95606" bIns="46964" anchor="ctr">
            <a:spAutoFit/>
          </a:bodyPr>
          <a:lstStyle/>
          <a:p>
            <a:pPr algn="r" defTabSz="966788">
              <a:defRPr/>
            </a:pPr>
            <a:fld id="{CED05E1B-335B-47ED-8D2D-503DD53CBB07}" type="slidenum">
              <a:rPr lang="en-US" sz="1500">
                <a:latin typeface="Arial" charset="0"/>
              </a:rPr>
              <a:pPr algn="r" defTabSz="966788">
                <a:defRPr/>
              </a:pPr>
              <a:t>‹#›</a:t>
            </a:fld>
            <a:endParaRPr lang="en-US" sz="1500">
              <a:latin typeface="Arial" charset="0"/>
            </a:endParaRPr>
          </a:p>
        </p:txBody>
      </p:sp>
      <p:pic>
        <p:nvPicPr>
          <p:cNvPr id="88067" name="Object 3"/>
          <p:cNvPicPr>
            <a:picLocks noChangeAspect="1" noChangeArrowheads="1"/>
          </p:cNvPicPr>
          <p:nvPr/>
        </p:nvPicPr>
        <p:blipFill>
          <a:blip r:embed="rId2" cstate="print"/>
          <a:srcRect/>
          <a:stretch>
            <a:fillRect/>
          </a:stretch>
        </p:blipFill>
        <p:spPr bwMode="auto">
          <a:xfrm>
            <a:off x="1054100" y="466725"/>
            <a:ext cx="5459413"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06" tIns="46964" rIns="95606" bIns="46964"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1" name="Rectangle 3"/>
          <p:cNvSpPr>
            <a:spLocks noGrp="1" noRot="1" noChangeAspect="1" noChangeArrowheads="1" noTextEdit="1"/>
          </p:cNvSpPr>
          <p:nvPr>
            <p:ph type="sldImg" idx="2"/>
          </p:nvPr>
        </p:nvSpPr>
        <p:spPr bwMode="auto">
          <a:xfrm>
            <a:off x="1268413" y="727075"/>
            <a:ext cx="4781550" cy="3586163"/>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816725" y="9185275"/>
            <a:ext cx="423863" cy="323850"/>
          </a:xfrm>
          <a:prstGeom prst="rect">
            <a:avLst/>
          </a:prstGeom>
          <a:noFill/>
          <a:ln w="12700">
            <a:noFill/>
            <a:miter lim="800000"/>
            <a:headEnd/>
            <a:tailEnd/>
          </a:ln>
          <a:effectLst/>
        </p:spPr>
        <p:txBody>
          <a:bodyPr wrap="none" lIns="95606" tIns="46964" rIns="95606" bIns="46964" anchor="ctr">
            <a:spAutoFit/>
          </a:bodyPr>
          <a:lstStyle/>
          <a:p>
            <a:pPr algn="r" defTabSz="966788">
              <a:defRPr/>
            </a:pPr>
            <a:fld id="{D36E17AA-F2CB-4090-8D4C-AEE3D220E31A}" type="slidenum">
              <a:rPr lang="en-US" sz="1500">
                <a:latin typeface="Arial" charset="0"/>
              </a:rPr>
              <a:pPr algn="r" defTabSz="966788">
                <a:defRPr/>
              </a:pPr>
              <a:t>‹#›</a:t>
            </a:fld>
            <a:endParaRPr lang="en-US" sz="1500">
              <a:latin typeface="Arial"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moneycentral.msn.com/investor/partsub/funds/etfsnapshot.asp?ETF=true&amp;symbol=I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Goals for the first class meeting</a:t>
            </a:r>
          </a:p>
          <a:p>
            <a:pPr lvl="1">
              <a:buFont typeface="Arial" pitchFamily="34" charset="0"/>
              <a:buChar char="•"/>
            </a:pPr>
            <a:r>
              <a:rPr lang="en-US" dirty="0" smtClean="0"/>
              <a:t>First, to address with various administrative issues pertaining to the course; e.g., course website, syllabus, etc.</a:t>
            </a:r>
          </a:p>
          <a:p>
            <a:pPr lvl="1">
              <a:buFont typeface="Arial" pitchFamily="34" charset="0"/>
              <a:buChar char="•"/>
            </a:pPr>
            <a:r>
              <a:rPr lang="en-US" dirty="0" smtClean="0"/>
              <a:t>Secondly, to present a lecture and discussion of Chapter</a:t>
            </a:r>
            <a:r>
              <a:rPr lang="en-US" baseline="0" dirty="0" smtClean="0"/>
              <a:t> </a:t>
            </a:r>
            <a:r>
              <a:rPr lang="en-US" dirty="0" smtClean="0"/>
              <a:t>1 in the textbook.</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pPr>
              <a:buFontTx/>
              <a:buChar char="•"/>
            </a:pPr>
            <a:r>
              <a:rPr lang="en-US" sz="1200" dirty="0" smtClean="0">
                <a:latin typeface="Arial" pitchFamily="34" charset="0"/>
              </a:rPr>
              <a:t>At this stage of the lecture, I’ll obviously want to show the website and blogsite</a:t>
            </a:r>
            <a:r>
              <a:rPr lang="en-US" sz="1200" baseline="0" dirty="0" smtClean="0">
                <a:latin typeface="Arial" pitchFamily="34" charset="0"/>
              </a:rPr>
              <a:t> </a:t>
            </a:r>
            <a:r>
              <a:rPr lang="en-US" sz="1200" dirty="0" smtClean="0">
                <a:latin typeface="Arial" pitchFamily="34" charset="0"/>
              </a:rPr>
              <a:t>to the students</a:t>
            </a:r>
          </a:p>
          <a:p>
            <a:pPr>
              <a:buFontTx/>
              <a:buChar char="•"/>
            </a:pPr>
            <a:r>
              <a:rPr lang="en-US" sz="1200" dirty="0" smtClean="0">
                <a:latin typeface="Arial" pitchFamily="34" charset="0"/>
              </a:rPr>
              <a:t>Start by showing the blogsite</a:t>
            </a:r>
            <a:r>
              <a:rPr lang="en-US" sz="1200" baseline="0" dirty="0" smtClean="0">
                <a:latin typeface="Arial" pitchFamily="34" charset="0"/>
              </a:rPr>
              <a:t> and show </a:t>
            </a:r>
            <a:r>
              <a:rPr lang="en-US" sz="1200" dirty="0" smtClean="0">
                <a:latin typeface="Arial" pitchFamily="34" charset="0"/>
              </a:rPr>
              <a:t>how to receive the blog as a news feed, email subscription, or Twitter feed, and how to comment (note that I moderate comments to prevent getting spammed). </a:t>
            </a:r>
          </a:p>
          <a:p>
            <a:pPr>
              <a:buFontTx/>
              <a:buChar char="•"/>
            </a:pPr>
            <a:r>
              <a:rPr lang="en-US" sz="1200" dirty="0" smtClean="0">
                <a:latin typeface="Arial" pitchFamily="34" charset="0"/>
              </a:rPr>
              <a:t>Next, go over the class website.  Besides</a:t>
            </a:r>
            <a:r>
              <a:rPr lang="en-US" sz="1200" baseline="0" dirty="0" smtClean="0">
                <a:latin typeface="Arial" pitchFamily="34" charset="0"/>
              </a:rPr>
              <a:t> showing the major areas, also spend some time discussing the recommended links.  Basically, this is a good place to go for supplementary reading and listening, not only during class but during one’s life!</a:t>
            </a:r>
          </a:p>
          <a:p>
            <a:pPr>
              <a:buFontTx/>
              <a:buChar char="•"/>
            </a:pPr>
            <a:r>
              <a:rPr lang="en-US" sz="1200" dirty="0" smtClean="0">
                <a:latin typeface="Arial" pitchFamily="34" charset="0"/>
              </a:rPr>
              <a:t>After covering the websites,</a:t>
            </a:r>
            <a:r>
              <a:rPr lang="en-US" sz="1200" baseline="0" dirty="0" smtClean="0">
                <a:latin typeface="Arial" pitchFamily="34" charset="0"/>
              </a:rPr>
              <a:t> t</a:t>
            </a:r>
            <a:r>
              <a:rPr lang="en-US" sz="1200" dirty="0" smtClean="0">
                <a:latin typeface="Arial" pitchFamily="34" charset="0"/>
              </a:rPr>
              <a:t>his might be a good point at which to take the first</a:t>
            </a:r>
            <a:r>
              <a:rPr lang="en-US" sz="1200" baseline="0" dirty="0" smtClean="0">
                <a:latin typeface="Arial" pitchFamily="34" charset="0"/>
              </a:rPr>
              <a:t> </a:t>
            </a:r>
            <a:r>
              <a:rPr lang="en-US" sz="1200" dirty="0" smtClean="0">
                <a:latin typeface="Arial" pitchFamily="34" charset="0"/>
              </a:rPr>
              <a:t>break of the evening!  I think I will default to</a:t>
            </a:r>
            <a:r>
              <a:rPr lang="en-US" sz="1200" baseline="0" dirty="0" smtClean="0">
                <a:latin typeface="Arial" pitchFamily="34" charset="0"/>
              </a:rPr>
              <a:t> having 10 minute breaks at 6:50, 7:50 and 8:50, but may alter this depending upon the material that we happen to be covering on any given night.</a:t>
            </a:r>
            <a:endParaRPr lang="en-US" sz="1200"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dirty="0" smtClean="0"/>
              <a:t>From </a:t>
            </a:r>
            <a:r>
              <a:rPr lang="en-US" b="0" i="1" dirty="0" smtClean="0"/>
              <a:t>Wikipedia</a:t>
            </a:r>
            <a:r>
              <a:rPr lang="en-US" b="0" i="0" dirty="0" smtClean="0"/>
              <a:t>: “</a:t>
            </a:r>
            <a:r>
              <a:rPr lang="en-US" b="0" dirty="0" smtClean="0"/>
              <a:t>Alfred Marshall (born 26 July 1842 in </a:t>
            </a:r>
            <a:r>
              <a:rPr lang="en-US" b="0" dirty="0" err="1" smtClean="0"/>
              <a:t>Bermondsey</a:t>
            </a:r>
            <a:r>
              <a:rPr lang="en-US" b="0" dirty="0" smtClean="0"/>
              <a:t>, London, England, died 13 July 1924 in Cambridge, England) was an English economist and one of the most influential economists of his time. His book, </a:t>
            </a:r>
            <a:r>
              <a:rPr lang="en-US" b="0" i="1" dirty="0" smtClean="0"/>
              <a:t>Principles of Economics </a:t>
            </a:r>
            <a:r>
              <a:rPr lang="en-US" b="0" dirty="0" smtClean="0"/>
              <a:t>(1890), brings the ideas of supply and demand, of marginal utility and of the costs of production into a coherent whole.”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dirty="0" smtClean="0"/>
              <a:t>In other words, the focus is not on the math per se; rather, it is on the use of math </a:t>
            </a:r>
            <a:r>
              <a:rPr lang="en-US" sz="1200" dirty="0" smtClean="0"/>
              <a:t>to help clarify one’s thinking</a:t>
            </a:r>
            <a:r>
              <a:rPr lang="en-US" sz="1200" baseline="0" dirty="0" smtClean="0"/>
              <a:t> about real world problems, a point echoed by </a:t>
            </a:r>
            <a:r>
              <a:rPr lang="en-US" sz="1200" baseline="0" dirty="0" err="1" smtClean="0"/>
              <a:t>Krugman</a:t>
            </a:r>
            <a:r>
              <a:rPr lang="en-US" sz="1200" baseline="0" dirty="0" smtClean="0"/>
              <a:t> on the next page of this lecture note</a:t>
            </a:r>
            <a:r>
              <a:rPr lang="en-US" sz="1200" dirty="0" smtClean="0"/>
              <a:t>.</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dirty="0" smtClean="0"/>
              <a:t>Point</a:t>
            </a:r>
            <a:r>
              <a:rPr lang="en-US" sz="1200" b="0" baseline="0" dirty="0" smtClean="0"/>
              <a:t> 6 is that if the math doesn’t give you a plain English theory that works in the real world, then burn the plain English theory!</a:t>
            </a:r>
            <a:endParaRPr lang="en-US" b="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dirty="0" smtClean="0">
                <a:solidFill>
                  <a:schemeClr val="tx1"/>
                </a:solidFill>
                <a:latin typeface="Arial" charset="0"/>
                <a:ea typeface="+mn-ea"/>
                <a:cs typeface="+mn-cs"/>
              </a:rPr>
              <a:t> The famous quote “it is better to be vaguely right than precisely wrong” is commonly (and incorrectly) attributed to the famous economist John Maynard Keynes,</a:t>
            </a:r>
            <a:r>
              <a:rPr lang="en-US" sz="1200" b="0" i="0" kern="1200" baseline="0" dirty="0" smtClean="0">
                <a:solidFill>
                  <a:schemeClr val="tx1"/>
                </a:solidFill>
                <a:latin typeface="Arial" charset="0"/>
                <a:ea typeface="+mn-ea"/>
                <a:cs typeface="+mn-cs"/>
              </a:rPr>
              <a:t> but it certainly is consistent with the views of not only Keynes, but also Marshall and most other prominent economists, dead or alive.  This is also consistent with </a:t>
            </a:r>
            <a:r>
              <a:rPr lang="en-US" sz="1200" b="0" i="0" kern="1200" baseline="0" smtClean="0">
                <a:solidFill>
                  <a:schemeClr val="tx1"/>
                </a:solidFill>
                <a:latin typeface="Arial" charset="0"/>
                <a:ea typeface="+mn-ea"/>
                <a:cs typeface="+mn-cs"/>
              </a:rPr>
              <a:t>Marshall’s comments!</a:t>
            </a:r>
            <a:endParaRPr lang="en-US" b="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mj-lt"/>
                <a:ea typeface="+mn-ea"/>
                <a:cs typeface="+mn-cs"/>
              </a:rPr>
              <a:t>I would argue that using calculus rather than algebra</a:t>
            </a:r>
            <a:r>
              <a:rPr lang="en-US" sz="1200" kern="1200" baseline="0" dirty="0" smtClean="0">
                <a:solidFill>
                  <a:schemeClr val="tx1"/>
                </a:solidFill>
                <a:latin typeface="+mj-lt"/>
                <a:ea typeface="+mn-ea"/>
                <a:cs typeface="+mn-cs"/>
              </a:rPr>
              <a:t> is actually quite a bit </a:t>
            </a:r>
            <a:r>
              <a:rPr lang="en-US" sz="1200" kern="1200" dirty="0" smtClean="0">
                <a:solidFill>
                  <a:schemeClr val="tx1"/>
                </a:solidFill>
                <a:latin typeface="+mj-lt"/>
                <a:ea typeface="+mn-ea"/>
                <a:cs typeface="+mn-cs"/>
              </a:rPr>
              <a:t>easier, so long as one knows how to do very basic differentiation, which is the case for this course.  This approach </a:t>
            </a:r>
            <a:r>
              <a:rPr lang="en-US" sz="1200" kern="1200" baseline="0" dirty="0" smtClean="0">
                <a:solidFill>
                  <a:schemeClr val="tx1"/>
                </a:solidFill>
                <a:latin typeface="+mj-lt"/>
                <a:ea typeface="+mn-ea"/>
                <a:cs typeface="+mn-cs"/>
              </a:rPr>
              <a:t>also fits better with the math behind optimization which depends critically upon the calculus and appears throughout the course.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mj-lt"/>
                <a:ea typeface="+mn-ea"/>
                <a:cs typeface="+mn-cs"/>
              </a:rPr>
              <a:t>Candidly, the whole point about discrete versus continuous has a lot more to do with the business strategy of the textbook publisher than the preferences of the authors.  W. W. Norton  claims that by removing (or de-emphasizing) calculus, that this enhances the book’s marketability (by as much as 30%).  However, this business decision comes at a cost of pedagogical clarity, so the textbook authors themselves rely primarily upon the calculus in their courses.  The whole idea of inserting “quant boxes” (e.g., see page 38) was largely a compromise between pedagogical clarity insisted upon by the authors on one hand and WW Norton’s hope of increased sales on the other.</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mj-lt"/>
                <a:ea typeface="+mn-ea"/>
                <a:cs typeface="+mn-cs"/>
              </a:rPr>
              <a:t>In what follows, </a:t>
            </a:r>
            <a:r>
              <a:rPr lang="en-US" sz="1200" kern="1200" dirty="0" smtClean="0">
                <a:solidFill>
                  <a:schemeClr val="tx1"/>
                </a:solidFill>
                <a:latin typeface="+mj-lt"/>
                <a:ea typeface="+mn-ea"/>
                <a:cs typeface="+mn-cs"/>
              </a:rPr>
              <a:t>I show 1) when one analyzes equations for lines, then discrete</a:t>
            </a:r>
            <a:r>
              <a:rPr lang="en-US" sz="1200" kern="1200" baseline="0" dirty="0" smtClean="0">
                <a:solidFill>
                  <a:schemeClr val="tx1"/>
                </a:solidFill>
                <a:latin typeface="+mj-lt"/>
                <a:ea typeface="+mn-ea"/>
                <a:cs typeface="+mn-cs"/>
              </a:rPr>
              <a:t> equals continuous </a:t>
            </a:r>
            <a:r>
              <a:rPr lang="en-US" sz="1200" kern="1200" dirty="0" smtClean="0">
                <a:solidFill>
                  <a:schemeClr val="tx1"/>
                </a:solidFill>
                <a:latin typeface="Arial" charset="0"/>
                <a:ea typeface="+mn-ea"/>
                <a:cs typeface="+mn-cs"/>
              </a:rPr>
              <a:t>for all values of </a:t>
            </a:r>
            <a:r>
              <a:rPr lang="en-US" sz="1200" i="1" kern="1200" dirty="0" smtClean="0">
                <a:solidFill>
                  <a:schemeClr val="tx1"/>
                </a:solidFill>
                <a:latin typeface="Arial" charset="0"/>
                <a:ea typeface="+mn-ea"/>
                <a:cs typeface="+mn-cs"/>
              </a:rPr>
              <a:t>x</a:t>
            </a:r>
            <a:r>
              <a:rPr lang="en-US" sz="1200" kern="1200" dirty="0" smtClean="0">
                <a:solidFill>
                  <a:schemeClr val="tx1"/>
                </a:solidFill>
                <a:latin typeface="Arial" charset="0"/>
                <a:ea typeface="+mn-ea"/>
                <a:cs typeface="+mn-cs"/>
              </a:rPr>
              <a:t>, 2) for nonlinear functions such as a parabola (</a:t>
            </a:r>
            <a:r>
              <a:rPr lang="en-US" sz="1200" i="1" kern="1200" dirty="0" smtClean="0">
                <a:solidFill>
                  <a:schemeClr val="tx1"/>
                </a:solidFill>
                <a:latin typeface="Arial" charset="0"/>
                <a:ea typeface="+mn-ea"/>
                <a:cs typeface="+mn-cs"/>
              </a:rPr>
              <a:t>y </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x</a:t>
            </a:r>
            <a:r>
              <a:rPr lang="en-US" sz="1200" kern="1200" baseline="30000" dirty="0" smtClean="0">
                <a:solidFill>
                  <a:schemeClr val="tx1"/>
                </a:solidFill>
                <a:latin typeface="Arial" charset="0"/>
                <a:ea typeface="+mn-ea"/>
                <a:cs typeface="+mn-cs"/>
              </a:rPr>
              <a:t>2</a:t>
            </a:r>
            <a:r>
              <a:rPr lang="en-US" sz="1200" kern="1200" dirty="0" smtClean="0">
                <a:solidFill>
                  <a:schemeClr val="tx1"/>
                </a:solidFill>
                <a:latin typeface="Arial" charset="0"/>
                <a:ea typeface="+mn-ea"/>
                <a:cs typeface="+mn-cs"/>
              </a:rPr>
              <a:t>), slope values depend upon the value assumed by x, and in this case, the discrete analysis implies that you approximate the nonlinear function with a series of piece-wise line segments, or chords.  On page 17, it seems (heuristically) obvious that as </a:t>
            </a:r>
            <a:r>
              <a:rPr lang="en-US" sz="1200" kern="1200" dirty="0" err="1" smtClean="0">
                <a:solidFill>
                  <a:schemeClr val="tx1"/>
                </a:solidFill>
                <a:latin typeface="Arial" charset="0"/>
                <a:ea typeface="+mn-ea"/>
                <a:cs typeface="+mn-cs"/>
              </a:rPr>
              <a:t>D</a:t>
            </a:r>
            <a:r>
              <a:rPr lang="en-US" sz="1200" i="1" kern="1200" dirty="0" err="1" smtClean="0">
                <a:solidFill>
                  <a:schemeClr val="tx1"/>
                </a:solidFill>
                <a:latin typeface="Arial" charset="0"/>
                <a:ea typeface="+mn-ea"/>
                <a:cs typeface="+mn-cs"/>
              </a:rPr>
              <a:t>x</a:t>
            </a:r>
            <a:r>
              <a:rPr lang="en-US" sz="1200" i="1" kern="120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 goes</a:t>
            </a:r>
            <a:r>
              <a:rPr lang="en-US" sz="1200" kern="1200" baseline="0" dirty="0" smtClean="0">
                <a:solidFill>
                  <a:schemeClr val="tx1"/>
                </a:solidFill>
                <a:latin typeface="Arial" charset="0"/>
                <a:ea typeface="+mn-ea"/>
                <a:cs typeface="+mn-cs"/>
              </a:rPr>
              <a:t> toward </a:t>
            </a:r>
            <a:r>
              <a:rPr lang="en-US" sz="1200" kern="1200" dirty="0" smtClean="0">
                <a:solidFill>
                  <a:schemeClr val="tx1"/>
                </a:solidFill>
                <a:latin typeface="Arial" charset="0"/>
                <a:ea typeface="+mn-ea"/>
                <a:cs typeface="+mn-cs"/>
              </a:rPr>
              <a:t>0, then one gets a parabola from an arbitrarily large number of chords!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latin typeface="Symbol" pitchFamily="18" charset="2"/>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The</a:t>
            </a:r>
            <a:r>
              <a:rPr lang="en-US" sz="1200" kern="1200" baseline="0" dirty="0" smtClean="0">
                <a:solidFill>
                  <a:schemeClr val="tx1"/>
                </a:solidFill>
                <a:latin typeface="Arial" charset="0"/>
                <a:ea typeface="+mn-ea"/>
                <a:cs typeface="+mn-cs"/>
              </a:rPr>
              <a:t> slope definition shown here clarifies the difference between discrete and continuous changes.  Specifically, differential calculus simply involves calculating slopes of functions involving </a:t>
            </a:r>
            <a:r>
              <a:rPr lang="en-US" sz="1200" kern="1200" dirty="0" smtClean="0">
                <a:solidFill>
                  <a:schemeClr val="tx1"/>
                </a:solidFill>
                <a:latin typeface="Arial" charset="0"/>
                <a:ea typeface="+mn-ea"/>
                <a:cs typeface="+mn-cs"/>
              </a:rPr>
              <a:t>infinitesimally small</a:t>
            </a:r>
            <a:r>
              <a:rPr lang="en-US" sz="1200" kern="1200" baseline="0" dirty="0" smtClean="0">
                <a:solidFill>
                  <a:schemeClr val="tx1"/>
                </a:solidFill>
                <a:latin typeface="Arial" charset="0"/>
                <a:ea typeface="+mn-ea"/>
                <a:cs typeface="+mn-cs"/>
              </a:rPr>
              <a:t> changes in the x axis variable.  In this sense, the continuous is a “special case” of the discrete.</a:t>
            </a: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This states that the rate of change of a straight line is a constant equal to the slope of the line.  In other words, no matter what the value of </a:t>
            </a:r>
            <a:r>
              <a:rPr lang="en-US" sz="1200" i="1" kern="1200" dirty="0" smtClean="0">
                <a:solidFill>
                  <a:schemeClr val="tx1"/>
                </a:solidFill>
                <a:latin typeface="Arial" charset="0"/>
                <a:ea typeface="+mn-ea"/>
                <a:cs typeface="+mn-cs"/>
              </a:rPr>
              <a:t>x</a:t>
            </a:r>
            <a:r>
              <a:rPr lang="en-US" sz="1200" kern="1200" dirty="0" smtClean="0">
                <a:solidFill>
                  <a:schemeClr val="tx1"/>
                </a:solidFill>
                <a:latin typeface="Arial" charset="0"/>
                <a:ea typeface="+mn-ea"/>
                <a:cs typeface="+mn-cs"/>
              </a:rPr>
              <a:t>, the straight line function increases at a constant rate of change.</a:t>
            </a:r>
            <a:r>
              <a:rPr lang="en-US" sz="1200" kern="1200" baseline="0" dirty="0" smtClean="0">
                <a:solidFill>
                  <a:schemeClr val="tx1"/>
                </a:solidFill>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Arial" charset="0"/>
                <a:ea typeface="+mn-ea"/>
                <a:cs typeface="+mn-cs"/>
              </a:rPr>
              <a:t>In this case, there is no difference at all between a discrete versus a continuous (</a:t>
            </a:r>
            <a:r>
              <a:rPr lang="en-US" sz="1200" kern="1200" dirty="0" smtClean="0">
                <a:solidFill>
                  <a:schemeClr val="tx1"/>
                </a:solidFill>
                <a:latin typeface="Arial" charset="0"/>
                <a:ea typeface="+mn-ea"/>
                <a:cs typeface="+mn-cs"/>
              </a:rPr>
              <a:t>infinitesimally</a:t>
            </a:r>
            <a:r>
              <a:rPr lang="en-US" sz="1200" kern="1200" baseline="0" dirty="0" smtClean="0">
                <a:solidFill>
                  <a:schemeClr val="tx1"/>
                </a:solidFill>
                <a:latin typeface="Arial" charset="0"/>
                <a:ea typeface="+mn-ea"/>
                <a:cs typeface="+mn-cs"/>
              </a:rPr>
              <a:t> small) change.  For example, suppose we want to know </a:t>
            </a:r>
            <a:r>
              <a:rPr lang="en-US" sz="1200" kern="1200" baseline="0" dirty="0" err="1" smtClean="0">
                <a:solidFill>
                  <a:schemeClr val="tx1"/>
                </a:solidFill>
                <a:latin typeface="Symbol" pitchFamily="18" charset="2"/>
                <a:ea typeface="+mn-ea"/>
                <a:cs typeface="+mn-cs"/>
              </a:rPr>
              <a:t>d</a:t>
            </a:r>
            <a:r>
              <a:rPr lang="en-US" sz="1200" kern="1200" baseline="0" dirty="0" err="1" smtClean="0">
                <a:solidFill>
                  <a:schemeClr val="tx1"/>
                </a:solidFill>
                <a:latin typeface="Arial" pitchFamily="34" charset="0"/>
                <a:ea typeface="+mn-ea"/>
                <a:cs typeface="Arial" pitchFamily="34" charset="0"/>
              </a:rPr>
              <a:t>y</a:t>
            </a:r>
            <a:r>
              <a:rPr lang="en-US" sz="1200" kern="1200" baseline="0" dirty="0" smtClean="0">
                <a:solidFill>
                  <a:schemeClr val="tx1"/>
                </a:solidFill>
                <a:latin typeface="Arial" pitchFamily="34" charset="0"/>
                <a:ea typeface="+mn-ea"/>
                <a:cs typeface="Arial" pitchFamily="34" charset="0"/>
              </a:rPr>
              <a:t>/</a:t>
            </a:r>
            <a:r>
              <a:rPr lang="en-US" sz="1200" kern="1200" baseline="0" dirty="0" err="1" smtClean="0">
                <a:solidFill>
                  <a:schemeClr val="tx1"/>
                </a:solidFill>
                <a:latin typeface="Symbol" pitchFamily="18" charset="2"/>
                <a:ea typeface="+mn-ea"/>
                <a:cs typeface="+mn-cs"/>
              </a:rPr>
              <a:t>d</a:t>
            </a:r>
            <a:r>
              <a:rPr lang="en-US" sz="1200" kern="1200" baseline="0" dirty="0" err="1" smtClean="0">
                <a:solidFill>
                  <a:schemeClr val="tx1"/>
                </a:solidFill>
                <a:latin typeface="Arial" pitchFamily="34" charset="0"/>
                <a:ea typeface="+mn-ea"/>
                <a:cs typeface="Arial" pitchFamily="34" charset="0"/>
              </a:rPr>
              <a:t>x</a:t>
            </a:r>
            <a:r>
              <a:rPr lang="en-US" sz="1200" kern="1200" baseline="0" dirty="0" smtClean="0">
                <a:solidFill>
                  <a:schemeClr val="tx1"/>
                </a:solidFill>
                <a:latin typeface="Arial" pitchFamily="34" charset="0"/>
                <a:ea typeface="+mn-ea"/>
                <a:cs typeface="Arial" pitchFamily="34" charset="0"/>
              </a:rPr>
              <a:t>, where x changes from 4 to 6.  Therefore, </a:t>
            </a:r>
            <a:r>
              <a:rPr lang="en-US" sz="1200" kern="1200" baseline="0" dirty="0" err="1" smtClean="0">
                <a:solidFill>
                  <a:schemeClr val="tx1"/>
                </a:solidFill>
                <a:latin typeface="Symbol" pitchFamily="18" charset="2"/>
                <a:ea typeface="+mn-ea"/>
                <a:cs typeface="+mn-cs"/>
              </a:rPr>
              <a:t>d</a:t>
            </a:r>
            <a:r>
              <a:rPr lang="en-US" sz="1200" kern="1200" baseline="0" dirty="0" err="1" smtClean="0">
                <a:solidFill>
                  <a:schemeClr val="tx1"/>
                </a:solidFill>
                <a:latin typeface="Arial" pitchFamily="34" charset="0"/>
                <a:ea typeface="+mn-ea"/>
                <a:cs typeface="Arial" pitchFamily="34" charset="0"/>
              </a:rPr>
              <a:t>x</a:t>
            </a:r>
            <a:r>
              <a:rPr lang="en-US" sz="1200" kern="1200" baseline="0" dirty="0" smtClean="0">
                <a:solidFill>
                  <a:schemeClr val="tx1"/>
                </a:solidFill>
                <a:latin typeface="Arial" pitchFamily="34" charset="0"/>
                <a:ea typeface="+mn-ea"/>
                <a:cs typeface="Arial" pitchFamily="34" charset="0"/>
              </a:rPr>
              <a:t> = 2, and </a:t>
            </a:r>
            <a:r>
              <a:rPr lang="en-US" sz="1200" kern="1200" baseline="0" dirty="0" err="1" smtClean="0">
                <a:solidFill>
                  <a:schemeClr val="tx1"/>
                </a:solidFill>
                <a:latin typeface="Symbol" pitchFamily="18" charset="2"/>
                <a:ea typeface="+mn-ea"/>
                <a:cs typeface="+mn-cs"/>
              </a:rPr>
              <a:t>d</a:t>
            </a:r>
            <a:r>
              <a:rPr lang="en-US" sz="1200" kern="1200" baseline="0" dirty="0" err="1" smtClean="0">
                <a:solidFill>
                  <a:schemeClr val="tx1"/>
                </a:solidFill>
                <a:latin typeface="Arial" pitchFamily="34" charset="0"/>
                <a:ea typeface="+mn-ea"/>
                <a:cs typeface="Arial" pitchFamily="34" charset="0"/>
              </a:rPr>
              <a:t>y</a:t>
            </a:r>
            <a:r>
              <a:rPr lang="en-US" sz="1200" kern="1200" baseline="0" dirty="0" smtClean="0">
                <a:solidFill>
                  <a:schemeClr val="tx1"/>
                </a:solidFill>
                <a:latin typeface="Arial" pitchFamily="34" charset="0"/>
                <a:ea typeface="+mn-ea"/>
                <a:cs typeface="Arial" pitchFamily="34" charset="0"/>
              </a:rPr>
              <a:t> = 10 + 5(4) + 5(2) – (10+5(4)) = 10+20+10-30 = 10.  Consequently </a:t>
            </a:r>
            <a:r>
              <a:rPr lang="en-US" sz="1200" kern="1200" baseline="0" dirty="0" err="1" smtClean="0">
                <a:solidFill>
                  <a:schemeClr val="tx1"/>
                </a:solidFill>
                <a:latin typeface="Symbol" pitchFamily="18" charset="2"/>
                <a:ea typeface="+mn-ea"/>
                <a:cs typeface="+mn-cs"/>
              </a:rPr>
              <a:t>d</a:t>
            </a:r>
            <a:r>
              <a:rPr lang="en-US" sz="1200" kern="1200" baseline="0" dirty="0" err="1" smtClean="0">
                <a:solidFill>
                  <a:schemeClr val="tx1"/>
                </a:solidFill>
                <a:latin typeface="Arial" pitchFamily="34" charset="0"/>
                <a:ea typeface="+mn-ea"/>
                <a:cs typeface="Arial" pitchFamily="34" charset="0"/>
              </a:rPr>
              <a:t>y</a:t>
            </a:r>
            <a:r>
              <a:rPr lang="en-US" sz="1200" kern="1200" baseline="0" dirty="0" smtClean="0">
                <a:solidFill>
                  <a:schemeClr val="tx1"/>
                </a:solidFill>
                <a:latin typeface="Arial" pitchFamily="34" charset="0"/>
                <a:ea typeface="+mn-ea"/>
                <a:cs typeface="Arial" pitchFamily="34" charset="0"/>
              </a:rPr>
              <a:t>/</a:t>
            </a:r>
            <a:r>
              <a:rPr lang="en-US" sz="1200" kern="1200" baseline="0" dirty="0" err="1" smtClean="0">
                <a:solidFill>
                  <a:schemeClr val="tx1"/>
                </a:solidFill>
                <a:latin typeface="Symbol" pitchFamily="18" charset="2"/>
                <a:ea typeface="+mn-ea"/>
                <a:cs typeface="+mn-cs"/>
              </a:rPr>
              <a:t>d</a:t>
            </a:r>
            <a:r>
              <a:rPr lang="en-US" sz="1200" kern="1200" baseline="0" dirty="0" err="1" smtClean="0">
                <a:solidFill>
                  <a:schemeClr val="tx1"/>
                </a:solidFill>
                <a:latin typeface="Arial" pitchFamily="34" charset="0"/>
                <a:ea typeface="+mn-ea"/>
                <a:cs typeface="Arial" pitchFamily="34" charset="0"/>
              </a:rPr>
              <a:t>x</a:t>
            </a:r>
            <a:r>
              <a:rPr lang="en-US" sz="1200" kern="1200" baseline="0" dirty="0" smtClean="0">
                <a:solidFill>
                  <a:schemeClr val="tx1"/>
                </a:solidFill>
                <a:latin typeface="Arial" pitchFamily="34" charset="0"/>
                <a:ea typeface="+mn-ea"/>
                <a:cs typeface="Arial" pitchFamily="34" charset="0"/>
              </a:rPr>
              <a:t> = 5, for both the discrete and continuous cases.  In other words, it doesn’t matter how large (or small) </a:t>
            </a:r>
            <a:r>
              <a:rPr lang="en-US" sz="1200" kern="1200" baseline="0" dirty="0" err="1" smtClean="0">
                <a:solidFill>
                  <a:schemeClr val="tx1"/>
                </a:solidFill>
                <a:latin typeface="Symbol" pitchFamily="18" charset="2"/>
                <a:ea typeface="+mn-ea"/>
                <a:cs typeface="+mn-cs"/>
              </a:rPr>
              <a:t>d</a:t>
            </a:r>
            <a:r>
              <a:rPr lang="en-US" sz="1200" kern="1200" baseline="0" dirty="0" err="1" smtClean="0">
                <a:solidFill>
                  <a:schemeClr val="tx1"/>
                </a:solidFill>
                <a:latin typeface="Arial" pitchFamily="34" charset="0"/>
                <a:ea typeface="+mn-ea"/>
                <a:cs typeface="Arial" pitchFamily="34" charset="0"/>
              </a:rPr>
              <a:t>x</a:t>
            </a:r>
            <a:r>
              <a:rPr lang="en-US" sz="1200" kern="1200" baseline="0" dirty="0" smtClean="0">
                <a:solidFill>
                  <a:schemeClr val="tx1"/>
                </a:solidFill>
                <a:latin typeface="Arial" pitchFamily="34" charset="0"/>
                <a:ea typeface="+mn-ea"/>
                <a:cs typeface="Arial" pitchFamily="34" charset="0"/>
              </a:rPr>
              <a:t> is; we always get the same exact slope value! (it would probably be a good idea here to also draw line to this effect!).</a:t>
            </a:r>
            <a:endParaRPr lang="en-US" sz="1200" kern="1200" dirty="0" smtClean="0">
              <a:solidFill>
                <a:schemeClr val="tx1"/>
              </a:solidFill>
              <a:latin typeface="Symbol" pitchFamily="18" charset="2"/>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This is the graph of the line</a:t>
            </a:r>
            <a:r>
              <a:rPr lang="en-US" sz="1200" kern="1200" baseline="0" dirty="0" smtClean="0">
                <a:solidFill>
                  <a:schemeClr val="tx1"/>
                </a:solidFill>
                <a:latin typeface="Arial" charset="0"/>
                <a:ea typeface="+mn-ea"/>
                <a:cs typeface="+mn-cs"/>
              </a:rPr>
              <a:t> y = 10 + 5x; as one can see, the line has a constant slope of 5.  Irrespective of where one is on the graph, for every 1 unit change in the x axis variable, the y axis variable changes by 5 units.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Arial" charset="0"/>
                <a:ea typeface="+mn-ea"/>
                <a:cs typeface="+mn-cs"/>
              </a:rPr>
              <a:t>Separately on the board (or Elmo device), indicate the ratio (f(</a:t>
            </a:r>
            <a:r>
              <a:rPr lang="en-US" sz="1200" kern="1200" baseline="0" dirty="0" err="1" smtClean="0">
                <a:solidFill>
                  <a:schemeClr val="tx1"/>
                </a:solidFill>
                <a:latin typeface="Arial" charset="0"/>
                <a:ea typeface="+mn-ea"/>
                <a:cs typeface="+mn-cs"/>
              </a:rPr>
              <a:t>x+dx</a:t>
            </a:r>
            <a:r>
              <a:rPr lang="en-US" sz="1200" kern="1200" baseline="0" dirty="0" smtClean="0">
                <a:solidFill>
                  <a:schemeClr val="tx1"/>
                </a:solidFill>
                <a:latin typeface="Arial" charset="0"/>
                <a:ea typeface="+mn-ea"/>
                <a:cs typeface="+mn-cs"/>
              </a:rPr>
              <a:t>)-f(x))/</a:t>
            </a:r>
            <a:r>
              <a:rPr lang="en-US" sz="1200" kern="1200" baseline="0" dirty="0" err="1" smtClean="0">
                <a:solidFill>
                  <a:schemeClr val="tx1"/>
                </a:solidFill>
                <a:latin typeface="Arial" charset="0"/>
                <a:ea typeface="+mn-ea"/>
                <a:cs typeface="+mn-cs"/>
              </a:rPr>
              <a:t>dx</a:t>
            </a:r>
            <a:r>
              <a:rPr lang="en-US" sz="1200" kern="1200" baseline="0" dirty="0" smtClean="0">
                <a:solidFill>
                  <a:schemeClr val="tx1"/>
                </a:solidFill>
                <a:latin typeface="Arial" charset="0"/>
                <a:ea typeface="+mn-ea"/>
                <a:cs typeface="+mn-cs"/>
              </a:rPr>
              <a:t>.</a:t>
            </a:r>
            <a:endParaRPr lang="en-US" sz="1200" kern="1200" dirty="0" smtClean="0">
              <a:solidFill>
                <a:schemeClr val="tx1"/>
              </a:solidFill>
              <a:latin typeface="Symbol" pitchFamily="18" charset="2"/>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This is the graph of the quadratic function </a:t>
            </a:r>
            <a:r>
              <a:rPr lang="en-US" sz="1200" kern="1200" baseline="0" dirty="0" smtClean="0">
                <a:solidFill>
                  <a:schemeClr val="tx1"/>
                </a:solidFill>
                <a:latin typeface="Arial" charset="0"/>
                <a:ea typeface="+mn-ea"/>
                <a:cs typeface="+mn-cs"/>
              </a:rPr>
              <a:t>y = x^2; here, the slope depends upon the value for x.  The minimum point for x here is at x = 0; note that we can see that this is a minimum since any movement to the right or left of x = 0 results in a higher value for y; i.e., the second derivative of y = x^2 = 2 &gt; 0.  Therefore, at x=0, y doesn’t change with an </a:t>
            </a:r>
            <a:r>
              <a:rPr lang="en-US" sz="1200" kern="1200" dirty="0" smtClean="0">
                <a:solidFill>
                  <a:schemeClr val="tx1"/>
                </a:solidFill>
                <a:latin typeface="Arial" charset="0"/>
                <a:ea typeface="+mn-ea"/>
                <a:cs typeface="+mn-cs"/>
              </a:rPr>
              <a:t>infinitesimally </a:t>
            </a:r>
            <a:r>
              <a:rPr lang="en-US" sz="1200" kern="1200" baseline="0" dirty="0" smtClean="0">
                <a:solidFill>
                  <a:schemeClr val="tx1"/>
                </a:solidFill>
                <a:latin typeface="Arial" charset="0"/>
                <a:ea typeface="+mn-ea"/>
                <a:cs typeface="+mn-cs"/>
              </a:rPr>
              <a:t>small change in x.  However, at x =2, the rate of change in y is 4 times greater than the rate of change in x, and at x = 4, the rate of change in y is 8 times greater than the rate of change in x.</a:t>
            </a:r>
            <a:endParaRPr lang="en-US" sz="1200" kern="1200" dirty="0" smtClean="0">
              <a:solidFill>
                <a:schemeClr val="tx1"/>
              </a:solidFill>
              <a:latin typeface="Symbol" pitchFamily="18" charset="2"/>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This is the graph of the line</a:t>
            </a:r>
            <a:r>
              <a:rPr lang="en-US" sz="1200" kern="1200" baseline="0" dirty="0" smtClean="0">
                <a:solidFill>
                  <a:schemeClr val="tx1"/>
                </a:solidFill>
                <a:latin typeface="Arial" charset="0"/>
                <a:ea typeface="+mn-ea"/>
                <a:cs typeface="+mn-cs"/>
              </a:rPr>
              <a:t> y = x^2; here, the slope depends upon the value for x.  The minimum point for x here is at x = 0; note that we can see that this is a minimum since any movement to the right or left of x = 0 results in a higher value for y; i.e., the second derivative of y = x^2 = 2 &gt; 0.  Therefore, at x=0, y doesn’t change with an </a:t>
            </a:r>
            <a:r>
              <a:rPr lang="en-US" sz="1200" kern="1200" dirty="0" smtClean="0">
                <a:solidFill>
                  <a:schemeClr val="tx1"/>
                </a:solidFill>
                <a:latin typeface="Arial" charset="0"/>
                <a:ea typeface="+mn-ea"/>
                <a:cs typeface="+mn-cs"/>
              </a:rPr>
              <a:t>infinitesimally </a:t>
            </a:r>
            <a:r>
              <a:rPr lang="en-US" sz="1200" kern="1200" baseline="0" dirty="0" smtClean="0">
                <a:solidFill>
                  <a:schemeClr val="tx1"/>
                </a:solidFill>
                <a:latin typeface="Arial" charset="0"/>
                <a:ea typeface="+mn-ea"/>
                <a:cs typeface="+mn-cs"/>
              </a:rPr>
              <a:t>small change in x.  However, at x =2, the rate of change in y is 4 times greater than the rate of change in x, and at x = 4, the rate of change in y is 8 times greater than the rate of change in x.</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Arial" charset="0"/>
                <a:ea typeface="+mn-ea"/>
                <a:cs typeface="+mn-cs"/>
              </a:rPr>
              <a:t>The important thing to note here is that with nonlinear functions like this one, the value of the slope depends upon the value for the x axis variable; i.e., it is not constant as in the case of a line.  </a:t>
            </a:r>
            <a:endParaRPr lang="en-US" sz="1200" kern="1200" dirty="0" smtClean="0">
              <a:solidFill>
                <a:schemeClr val="tx1"/>
              </a:solidFill>
              <a:latin typeface="Symbol" pitchFamily="18" charset="2"/>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Here the blue line is the value of the function for non-negative values of x.  I</a:t>
            </a:r>
            <a:r>
              <a:rPr lang="en-US" sz="1200" kern="1200" baseline="0" dirty="0" smtClean="0">
                <a:solidFill>
                  <a:schemeClr val="tx1"/>
                </a:solidFill>
                <a:latin typeface="Arial" charset="0"/>
                <a:ea typeface="+mn-ea"/>
                <a:cs typeface="+mn-cs"/>
              </a:rPr>
              <a:t> have drawn in (using an orange-brown color) the secants or chords between the function values for x=0 and x=1, for x=1 and x=2, x=2 and x=3,  and x=3 and x=4.</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Arial" charset="0"/>
                <a:ea typeface="+mn-ea"/>
                <a:cs typeface="+mn-cs"/>
              </a:rPr>
              <a:t>The next page provides the slope values for the various chords (based upon </a:t>
            </a:r>
            <a:r>
              <a:rPr lang="en-US" sz="1200" kern="1200" baseline="0" dirty="0" err="1" smtClean="0">
                <a:solidFill>
                  <a:schemeClr val="tx1"/>
                </a:solidFill>
                <a:latin typeface="Arial" charset="0"/>
                <a:ea typeface="+mn-ea"/>
                <a:cs typeface="+mn-cs"/>
              </a:rPr>
              <a:t>dx</a:t>
            </a:r>
            <a:r>
              <a:rPr lang="en-US" sz="1200" kern="1200" baseline="0" smtClean="0">
                <a:solidFill>
                  <a:schemeClr val="tx1"/>
                </a:solidFill>
                <a:latin typeface="Arial" charset="0"/>
                <a:ea typeface="+mn-ea"/>
                <a:cs typeface="+mn-cs"/>
              </a:rPr>
              <a:t> = 1) and </a:t>
            </a:r>
            <a:r>
              <a:rPr lang="en-US" sz="1200" kern="1200" baseline="0" dirty="0" smtClean="0">
                <a:solidFill>
                  <a:schemeClr val="tx1"/>
                </a:solidFill>
                <a:latin typeface="Arial" charset="0"/>
                <a:ea typeface="+mn-ea"/>
                <a:cs typeface="+mn-cs"/>
              </a:rPr>
              <a:t>compares them with the exact values at x = 0, x=1, x=2, and x=3.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Arial" charset="0"/>
                <a:ea typeface="+mn-ea"/>
                <a:cs typeface="+mn-cs"/>
              </a:rPr>
              <a:t>This page illustrates slope values for the various chords (based upon </a:t>
            </a:r>
            <a:r>
              <a:rPr lang="en-US" sz="1200" kern="1200" baseline="0" dirty="0" err="1" smtClean="0">
                <a:solidFill>
                  <a:schemeClr val="tx1"/>
                </a:solidFill>
                <a:latin typeface="Arial" charset="0"/>
                <a:ea typeface="+mn-ea"/>
                <a:cs typeface="+mn-cs"/>
              </a:rPr>
              <a:t>dx</a:t>
            </a:r>
            <a:r>
              <a:rPr lang="en-US" sz="1200" kern="1200" baseline="0" dirty="0" smtClean="0">
                <a:solidFill>
                  <a:schemeClr val="tx1"/>
                </a:solidFill>
                <a:latin typeface="Arial" charset="0"/>
                <a:ea typeface="+mn-ea"/>
                <a:cs typeface="+mn-cs"/>
              </a:rPr>
              <a:t> = 1) and compares them with the exact values at x = 0, x=1, x=2, and x=3.</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Arial" charset="0"/>
                <a:ea typeface="+mn-ea"/>
                <a:cs typeface="+mn-cs"/>
              </a:rPr>
              <a:t>The key intuition here is that the discrete approach generates errors, in that it uses piece-wise line segments to come up with an approximation of a quadratic function.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Arial" charset="0"/>
                <a:ea typeface="+mn-ea"/>
                <a:cs typeface="+mn-cs"/>
              </a:rPr>
              <a:t>For a convex (concave) function (which increases at an increasing (decreasing) rate), it will always be the case that the slope of the secant is greater than (less than) the slope of the function at the initial point.</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Arial" charset="0"/>
                <a:ea typeface="+mn-ea"/>
                <a:cs typeface="+mn-cs"/>
              </a:rPr>
              <a:t>Note that as we let the </a:t>
            </a:r>
            <a:r>
              <a:rPr lang="en-US" sz="1200" kern="1200" baseline="0" dirty="0" err="1" smtClean="0">
                <a:solidFill>
                  <a:schemeClr val="tx1"/>
                </a:solidFill>
                <a:latin typeface="Arial" charset="0"/>
                <a:ea typeface="+mn-ea"/>
                <a:cs typeface="+mn-cs"/>
              </a:rPr>
              <a:t>dx</a:t>
            </a:r>
            <a:r>
              <a:rPr lang="en-US" sz="1200" kern="1200" baseline="0" dirty="0" smtClean="0">
                <a:solidFill>
                  <a:schemeClr val="tx1"/>
                </a:solidFill>
                <a:latin typeface="Arial" charset="0"/>
                <a:ea typeface="+mn-ea"/>
                <a:cs typeface="+mn-cs"/>
              </a:rPr>
              <a:t> value go to zero, then we obtain an exact measure with no error; geometrically, the effect of doing this is to make the chord increasingly more like the tangent.  When </a:t>
            </a:r>
            <a:r>
              <a:rPr lang="en-US" sz="1200" kern="1200" baseline="0" dirty="0" err="1" smtClean="0">
                <a:solidFill>
                  <a:schemeClr val="tx1"/>
                </a:solidFill>
                <a:latin typeface="Arial" charset="0"/>
                <a:ea typeface="+mn-ea"/>
                <a:cs typeface="+mn-cs"/>
              </a:rPr>
              <a:t>dx</a:t>
            </a:r>
            <a:r>
              <a:rPr lang="en-US" sz="1200" kern="1200" baseline="0" dirty="0" smtClean="0">
                <a:solidFill>
                  <a:schemeClr val="tx1"/>
                </a:solidFill>
                <a:latin typeface="Arial" charset="0"/>
                <a:ea typeface="+mn-ea"/>
                <a:cs typeface="+mn-cs"/>
              </a:rPr>
              <a:t> is </a:t>
            </a:r>
            <a:r>
              <a:rPr lang="en-US" sz="1200" kern="1200" dirty="0" smtClean="0">
                <a:solidFill>
                  <a:schemeClr val="tx1"/>
                </a:solidFill>
                <a:latin typeface="Arial" charset="0"/>
                <a:ea typeface="+mn-ea"/>
                <a:cs typeface="+mn-cs"/>
              </a:rPr>
              <a:t>infinitesimally</a:t>
            </a:r>
            <a:r>
              <a:rPr lang="en-US" sz="1200" kern="1200" baseline="0" dirty="0" smtClean="0">
                <a:solidFill>
                  <a:schemeClr val="tx1"/>
                </a:solidFill>
                <a:latin typeface="Arial" charset="0"/>
                <a:ea typeface="+mn-ea"/>
                <a:cs typeface="+mn-cs"/>
              </a:rPr>
              <a:t> small, then it is equal to the continuous (calculus) case.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pPr>
              <a:buFontTx/>
              <a:buChar char="•"/>
            </a:pPr>
            <a:r>
              <a:rPr lang="en-US" sz="1200" dirty="0" smtClean="0">
                <a:latin typeface="Garamond" pitchFamily="18" charset="0"/>
              </a:rPr>
              <a:t>Although my PhD is in finance and not in economics, my research and other teaching is based heavily upon applications of microeconomics, primarily pertaining to risk and uncertainty.</a:t>
            </a:r>
          </a:p>
          <a:p>
            <a:pPr>
              <a:buFontTx/>
              <a:buChar char="•"/>
            </a:pPr>
            <a:r>
              <a:rPr lang="en-US" sz="1200" dirty="0" smtClean="0">
                <a:latin typeface="Garamond" pitchFamily="18" charset="0"/>
              </a:rPr>
              <a:t>More information about me and my research, teaching and service are</a:t>
            </a:r>
            <a:r>
              <a:rPr lang="en-US" sz="1200" baseline="0" dirty="0" smtClean="0">
                <a:latin typeface="Garamond" pitchFamily="18" charset="0"/>
              </a:rPr>
              <a:t> available from my personal website at http://www.garven.com.  Also, my personal blogsite is at http://blog.garven.com.</a:t>
            </a:r>
            <a:endParaRPr lang="en-US" sz="1200" dirty="0" smtClean="0">
              <a:latin typeface="Garamond"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latin typeface="Symbol" pitchFamily="18" charset="2"/>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 slide pretty much summarizes most, if not all of the calculus</a:t>
            </a:r>
            <a:r>
              <a:rPr lang="en-US" baseline="0" dirty="0" smtClean="0"/>
              <a:t> rules that are needed throughout this course!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Ask students to solve these problems in their groups and then volunteer their answers (and the logic behind the answers, citing the calculus rules on the previous page).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first problem involves the application of  the</a:t>
            </a:r>
            <a:r>
              <a:rPr lang="en-US" baseline="0" dirty="0" smtClean="0"/>
              <a:t> constant, power, and sum-difference rules.</a:t>
            </a:r>
          </a:p>
          <a:p>
            <a:pPr>
              <a:buFont typeface="Arial" pitchFamily="34" charset="0"/>
              <a:buChar char="•"/>
            </a:pPr>
            <a:r>
              <a:rPr lang="en-US" baseline="0" dirty="0" smtClean="0"/>
              <a:t>I show two ways to deal with the second problem.  In 2a, I simply expand the product, which puts it into a form that I can solve using the constant, power, and sum-difference rules.  In 2b, I use the product rule in conjunction with the power and constant rules.</a:t>
            </a:r>
          </a:p>
          <a:p>
            <a:pPr>
              <a:buFont typeface="Arial" pitchFamily="34" charset="0"/>
              <a:buChar char="•"/>
            </a:pPr>
            <a:r>
              <a:rPr lang="en-US" baseline="0" dirty="0" smtClean="0"/>
              <a:t>In (3), I use the quotient rule.  Alternatively, one could rewrite the quotient as (x-3)^-1, and this would turn the problem into one where you’d have to use the chain rule in conjunction with the product rule.</a:t>
            </a:r>
          </a:p>
          <a:p>
            <a:pPr>
              <a:buFont typeface="Arial" pitchFamily="34" charset="0"/>
              <a:buChar char="•"/>
            </a:pPr>
            <a:r>
              <a:rPr lang="en-US" baseline="0" dirty="0" smtClean="0"/>
              <a:t>In (4), I use the chain rule.  This seems to pop up fairly frequently, particularly when we solve optimization problems.</a:t>
            </a:r>
          </a:p>
          <a:p>
            <a:pPr>
              <a:buFont typeface="Arial" pitchFamily="34" charset="0"/>
              <a:buChar cha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a:t>
            </a:r>
            <a:r>
              <a:rPr lang="en-US" baseline="0" dirty="0" smtClean="0"/>
              <a:t> Wilshire 500 index is generally considered to be the most representative index for US stock returns, encompassing small, medium, and large cap companies as well as value and growth oriented firms).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It also might be a good idea here to talk about the R^2 for the equation, the correlation coefficient, etc. The typical R^2 is around .25, implying a correlation of around .5.  In most cases, stocks have </a:t>
            </a:r>
            <a:r>
              <a:rPr lang="en-US" i="1" dirty="0" smtClean="0"/>
              <a:t>a</a:t>
            </a:r>
            <a:r>
              <a:rPr lang="en-US" baseline="-25000" dirty="0" smtClean="0"/>
              <a:t>1 </a:t>
            </a:r>
            <a:r>
              <a:rPr lang="en-US" baseline="0" dirty="0" smtClean="0"/>
              <a:t>values that cluster close to 1.0.  In less common cases, there are stocks with particularly low or even negative </a:t>
            </a:r>
            <a:r>
              <a:rPr lang="en-US" i="1" dirty="0" smtClean="0"/>
              <a:t>a</a:t>
            </a:r>
            <a:r>
              <a:rPr lang="en-US" baseline="-25000" dirty="0" smtClean="0"/>
              <a:t>1 </a:t>
            </a:r>
            <a:r>
              <a:rPr lang="en-US" baseline="0" dirty="0" smtClean="0"/>
              <a:t>values (e.g., gold mining stocks or commodity ETF’s; e.g., </a:t>
            </a:r>
            <a:r>
              <a:rPr lang="en-US" sz="1200" b="0" i="0" u="sng" kern="1200" dirty="0" err="1" smtClean="0">
                <a:solidFill>
                  <a:schemeClr val="tx1"/>
                </a:solidFill>
                <a:latin typeface="Arial" charset="0"/>
                <a:ea typeface="+mn-ea"/>
                <a:cs typeface="+mn-cs"/>
                <a:hlinkClick r:id="rId3"/>
              </a:rPr>
              <a:t>iShares</a:t>
            </a:r>
            <a:r>
              <a:rPr lang="en-US" sz="1200" b="0" i="0" u="sng" kern="1200" dirty="0" smtClean="0">
                <a:solidFill>
                  <a:schemeClr val="tx1"/>
                </a:solidFill>
                <a:latin typeface="Arial" charset="0"/>
                <a:ea typeface="+mn-ea"/>
                <a:cs typeface="+mn-cs"/>
                <a:hlinkClick r:id="rId3"/>
              </a:rPr>
              <a:t> COMEX Gold Trust (IAU)</a:t>
            </a:r>
            <a:r>
              <a:rPr lang="en-US" sz="1200" b="0" i="0" u="none" kern="1200" dirty="0" smtClean="0">
                <a:solidFill>
                  <a:schemeClr val="tx1"/>
                </a:solidFill>
                <a:latin typeface="Arial" charset="0"/>
                <a:ea typeface="+mn-ea"/>
                <a:cs typeface="+mn-cs"/>
              </a:rPr>
              <a:t> which has a</a:t>
            </a:r>
            <a:r>
              <a:rPr lang="en-US" sz="1200" b="0" i="0" u="none" kern="1200" baseline="0" dirty="0" smtClean="0">
                <a:solidFill>
                  <a:schemeClr val="tx1"/>
                </a:solidFill>
                <a:latin typeface="Arial" charset="0"/>
                <a:ea typeface="+mn-ea"/>
                <a:cs typeface="+mn-cs"/>
              </a:rPr>
              <a:t>n </a:t>
            </a:r>
            <a:r>
              <a:rPr lang="en-US" i="1" dirty="0" smtClean="0"/>
              <a:t>a</a:t>
            </a:r>
            <a:r>
              <a:rPr lang="en-US" baseline="-25000" dirty="0" smtClean="0"/>
              <a:t>1 </a:t>
            </a:r>
            <a:r>
              <a:rPr lang="en-US" baseline="0" dirty="0" smtClean="0"/>
              <a:t>value of around .4</a:t>
            </a:r>
            <a:r>
              <a:rPr lang="en-US" sz="1200" b="0" i="0" u="none" kern="1200" dirty="0" smtClean="0">
                <a:solidFill>
                  <a:schemeClr val="tx1"/>
                </a:solidFill>
                <a:latin typeface="Arial" charset="0"/>
                <a:ea typeface="+mn-ea"/>
                <a:cs typeface="+mn-cs"/>
              </a:rPr>
              <a:t>)</a:t>
            </a:r>
            <a:r>
              <a:rPr lang="en-US" baseline="0" dirty="0" smtClean="0"/>
              <a:t>; why might an investor find such an investment to be attractive???  (Answer: because such a security helps to lower the overall risk of the investor’s portfolio).</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If </a:t>
            </a:r>
            <a:r>
              <a:rPr lang="en-US" i="1" dirty="0" smtClean="0"/>
              <a:t>a</a:t>
            </a:r>
            <a:r>
              <a:rPr lang="en-US" baseline="-25000" dirty="0" smtClean="0"/>
              <a:t>1 </a:t>
            </a:r>
            <a:r>
              <a:rPr lang="en-US" baseline="0" dirty="0" smtClean="0"/>
              <a:t>is less than 1, this implies that your company’s stock returns tend to be less sensitive to the overall stock market than an “average” stock, whereas if </a:t>
            </a:r>
            <a:r>
              <a:rPr lang="en-US" i="1" dirty="0" smtClean="0"/>
              <a:t>a</a:t>
            </a:r>
            <a:r>
              <a:rPr lang="en-US" baseline="-25000" dirty="0" smtClean="0"/>
              <a:t>1 </a:t>
            </a:r>
            <a:r>
              <a:rPr lang="en-US" baseline="0" dirty="0" smtClean="0"/>
              <a:t>is greater than 1, this implies that your company’s stock returns tend to be more sensitive to the overall stock market than an “average” stock.</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expected signs for </a:t>
            </a:r>
            <a:r>
              <a:rPr lang="en-US" sz="1200" i="1" dirty="0" smtClean="0"/>
              <a:t>b</a:t>
            </a:r>
            <a:r>
              <a:rPr lang="en-US" sz="1200" baseline="-25000" dirty="0" smtClean="0"/>
              <a:t>1</a:t>
            </a:r>
            <a:r>
              <a:rPr lang="en-US" sz="1200" dirty="0" smtClean="0"/>
              <a:t>, </a:t>
            </a:r>
            <a:r>
              <a:rPr lang="en-US" sz="1200" i="1" dirty="0" smtClean="0"/>
              <a:t>b</a:t>
            </a:r>
            <a:r>
              <a:rPr lang="en-US" sz="1200" baseline="-25000" dirty="0" smtClean="0"/>
              <a:t>2</a:t>
            </a:r>
            <a:r>
              <a:rPr lang="en-US" sz="1200" dirty="0" smtClean="0"/>
              <a:t>, and </a:t>
            </a:r>
            <a:r>
              <a:rPr lang="en-US" sz="1200" i="1" dirty="0" smtClean="0"/>
              <a:t>b</a:t>
            </a:r>
            <a:r>
              <a:rPr lang="en-US" sz="1200" baseline="-25000" dirty="0" smtClean="0"/>
              <a:t>3 </a:t>
            </a:r>
            <a:r>
              <a:rPr lang="en-US" sz="1200" dirty="0" smtClean="0"/>
              <a:t>are negative, positive, and positive respectively.</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 is a</a:t>
            </a:r>
            <a:r>
              <a:rPr lang="en-US" baseline="0" dirty="0" smtClean="0"/>
              <a:t> simple review of the first chapter from QBA 5330; here, we’re applying the math concepts shown there to economics, in this case, profit maximization!</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The first order condition involves solving for Q that causes marginal profit to be 0; in other words, scale the firm to the point where the revenues from the last unit produced are equal to costs.</a:t>
            </a:r>
          </a:p>
          <a:p>
            <a:pPr>
              <a:buFont typeface="Arial" pitchFamily="34" charset="0"/>
              <a:buChar char="•"/>
            </a:pPr>
            <a:r>
              <a:rPr lang="en-US" baseline="0" dirty="0" smtClean="0"/>
              <a:t>Total profit from Q* = 5 is Profit = 30(5) – 40 – 3(25) = $35.</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Here’s the</a:t>
            </a:r>
            <a:r>
              <a:rPr lang="en-US" baseline="0" dirty="0" smtClean="0"/>
              <a:t> picture.  The straight line is total revenue, whereas the (convex) curve that is increasing as output increases is total cost.  Profit is the concave curve that represents the net difference between total revenue and total cost; i.e., Profit = TR-TC.</a:t>
            </a:r>
          </a:p>
          <a:p>
            <a:pPr>
              <a:buFont typeface="Arial" pitchFamily="34" charset="0"/>
              <a:buChar char="•"/>
            </a:pPr>
            <a:r>
              <a:rPr lang="en-US" baseline="0" dirty="0" smtClean="0"/>
              <a:t> Visually, we can see that profit is maximized with the slope of the total cost curve is equal to the slope of the total revenue line.  When this occurs, the vertical distance between these two schedules is maximized.  When this occurs, the slope of the profit schedule is equal to 0.</a:t>
            </a:r>
          </a:p>
          <a:p>
            <a:pPr>
              <a:buFont typeface="Arial" pitchFamily="34" charset="0"/>
              <a:buChar char="•"/>
            </a:pPr>
            <a:r>
              <a:rPr lang="en-US" baseline="0" dirty="0" smtClean="0"/>
              <a:t>Notice that at the profit maximum, quantity produced is 5 units, total revenue is $150, total cost is $115, and total profit is $35.</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MR=MC condition is a very famous result (due to our dead economist friend, Alfred Marshall);</a:t>
            </a:r>
            <a:r>
              <a:rPr lang="en-US" baseline="0" dirty="0" smtClean="0"/>
              <a:t> it implies that you produce up to the point where benefits are equal to costs, and no further.  If MR&gt;MC, then you can make more profit by producing more.  However, if MR &lt; MC, then you lose money.  Intuitively, this is a very appealing result!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 may also on occasion</a:t>
            </a:r>
            <a:r>
              <a:rPr lang="en-US" baseline="0" dirty="0" smtClean="0"/>
              <a:t> assign other r</a:t>
            </a:r>
            <a:r>
              <a:rPr lang="en-US" dirty="0" smtClean="0"/>
              <a:t>eadings</a:t>
            </a:r>
            <a:r>
              <a:rPr lang="en-US" baseline="0" dirty="0" smtClean="0"/>
              <a:t> </a:t>
            </a:r>
            <a:r>
              <a:rPr lang="en-US" dirty="0" smtClean="0"/>
              <a:t>from sources other than the textbook; if and when this occurs, these readings will be distributed from the following webpage: http://economics.garven.com/readings.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Here, the plan is to open up excel and do this from scratch.</a:t>
            </a:r>
            <a:r>
              <a:rPr lang="en-US" baseline="0" dirty="0" smtClean="0"/>
              <a:t>  In parallel, show the calculus solution.  Also experiment with changes in the price per unit and the cost function, in both the spreadsheet model and the calculus.</a:t>
            </a:r>
          </a:p>
          <a:p>
            <a:pPr>
              <a:buFont typeface="Arial" pitchFamily="34" charset="0"/>
              <a:buChar char="•"/>
            </a:pPr>
            <a:r>
              <a:rPr lang="en-US" baseline="0" dirty="0" smtClean="0"/>
              <a:t>A helpful setup is to define 4 rows as price, quantity, cost, profit and then proceed.  The fixed cost component does not matter at all.  This is also a good point to bring up the whole notion of fractional amounts.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While one can certainly quibble with the notion that the number of patient-days represents a good measure of a nursing home’s output, at least this exercise does make one</a:t>
            </a:r>
            <a:r>
              <a:rPr lang="en-US" baseline="0" dirty="0" smtClean="0"/>
              <a:t> think carefully about how to gauge the proper scale for such an operation.</a:t>
            </a:r>
          </a:p>
          <a:p>
            <a:pPr>
              <a:buFont typeface="Arial" pitchFamily="34" charset="0"/>
              <a:buChar char="•"/>
            </a:pPr>
            <a:r>
              <a:rPr lang="en-US" baseline="0" dirty="0" smtClean="0"/>
              <a:t>Go ahead and show the solutions using both calculus and Solver within Excel.  The calculus allows us to answer both questions.  Excel can used to validate the correct answer.  Using solver, we can establish that this is at least a local minimum, but not a global minimum as we can show with the calculus.  Actually, this is an equation for a parabola, and we know from our previous analysis that a parabola is guaranteed to have a global minimum.  Note that we are guaranteed to find a global maximum if we multiplied the RHS of this equation by -1!</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rPr>
              <a:t>This might be a good point at which to take the second break of the evening!</a:t>
            </a:r>
            <a:endParaRPr lang="en-US" baseline="0" dirty="0" smtClean="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D7C45234-5D24-4A04-A626-5636142CAFBB}" type="slidenum">
              <a:rPr lang="en-US"/>
              <a:pPr/>
              <a:t>32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pPr eaLnBrk="1" hangingPunct="1">
              <a:buFont typeface="Arial" pitchFamily="34" charset="0"/>
              <a:buChar char="•"/>
            </a:pPr>
            <a:r>
              <a:rPr lang="en-US" sz="1100" baseline="0" dirty="0" smtClean="0">
                <a:latin typeface="Arial" pitchFamily="34" charset="0"/>
              </a:rPr>
              <a:t>The book appears to equate expected profit with expected cash flow on pp. 3-4; equation (1.1) appears on page 3 of the textbook.</a:t>
            </a:r>
            <a:br>
              <a:rPr lang="en-US" sz="1100" baseline="0" dirty="0" smtClean="0">
                <a:latin typeface="Arial" pitchFamily="34" charset="0"/>
              </a:rPr>
            </a:br>
            <a:endParaRPr lang="en-US" sz="1100" baseline="0" dirty="0" smtClean="0">
              <a:latin typeface="Arial" pitchFamily="34" charset="0"/>
            </a:endParaRPr>
          </a:p>
          <a:p>
            <a:pPr eaLnBrk="1" hangingPunct="1">
              <a:buFont typeface="Arial" pitchFamily="34" charset="0"/>
              <a:buChar char="•"/>
            </a:pPr>
            <a:r>
              <a:rPr lang="en-US" sz="1100" dirty="0" smtClean="0">
                <a:latin typeface="Arial" pitchFamily="34" charset="0"/>
              </a:rPr>
              <a:t>More of the details concerning these calculations are provided in the finance course during the spring semester.  The “</a:t>
            </a:r>
            <a:r>
              <a:rPr lang="en-US" sz="1100" dirty="0" err="1" smtClean="0">
                <a:latin typeface="Arial" pitchFamily="34" charset="0"/>
              </a:rPr>
              <a:t>i’s</a:t>
            </a:r>
            <a:r>
              <a:rPr lang="en-US" sz="1100" dirty="0" smtClean="0">
                <a:latin typeface="Arial" pitchFamily="34" charset="0"/>
              </a:rPr>
              <a:t>” technically represent the “cost of capital” to the</a:t>
            </a:r>
            <a:r>
              <a:rPr lang="en-US" sz="1100" baseline="0" dirty="0" smtClean="0">
                <a:latin typeface="Arial" pitchFamily="34" charset="0"/>
              </a:rPr>
              <a:t> firm, which indicates the rate of return that investors expect from investing in the firm’s stock, taking into account how risky the firm’s business activities are.  The pi’s represent the expected value of after-tax cash flows which obtain after the firm has taken in revenue and paid all the fixed claims on the firm (e.g., suppliers, employees, customers, creditors, etc.).  Since shareholders effectively guarantee all of these payments up to the amount of their original investment, their claim on the firm is on its “residual” (after everyone else has been paid) cash flows.</a:t>
            </a:r>
            <a:br>
              <a:rPr lang="en-US" sz="1100" baseline="0" dirty="0" smtClean="0">
                <a:latin typeface="Arial" pitchFamily="34" charset="0"/>
              </a:rPr>
            </a:br>
            <a:endParaRPr lang="en-US" sz="1100" baseline="0"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100" dirty="0" smtClean="0"/>
              <a:t>In QBA 5330, you solved this using Excel using the negative</a:t>
            </a:r>
            <a:r>
              <a:rPr lang="en-US" sz="1100" baseline="0" dirty="0" smtClean="0"/>
              <a:t> of the following function: </a:t>
            </a:r>
            <a:r>
              <a:rPr lang="en-US" sz="1100" dirty="0" smtClean="0"/>
              <a:t>PV(rate, n, pmt, future value, type), where rate is the </a:t>
            </a:r>
            <a:r>
              <a:rPr lang="en-US" sz="1100" baseline="0" dirty="0" smtClean="0"/>
              <a:t>interest rate, n is the number of periods, and pmt is the periodic payment.  Here, future value represents a period n lump sum payment of some kind; thus the function is designed in particular for calculating the value of a bond.  However, since there is no future value lump sum in this equation, we set it equal to 0.  Finally, type = 0 if the payment occurs at the end of the period and type = 1 if it occurs at the beginning of the period (as in the case of an annuity due).  </a:t>
            </a:r>
            <a:br>
              <a:rPr lang="en-US" sz="1100" baseline="0" dirty="0" smtClean="0"/>
            </a:br>
            <a:endParaRPr lang="en-US" sz="1100" baseline="0" dirty="0" smtClean="0"/>
          </a:p>
          <a:p>
            <a:pPr eaLnBrk="1" hangingPunct="1">
              <a:buFont typeface="Arial" pitchFamily="34" charset="0"/>
              <a:buChar char="•"/>
            </a:pPr>
            <a:r>
              <a:rPr lang="en-US" sz="1100" baseline="0" dirty="0" smtClean="0">
                <a:latin typeface="Arial" pitchFamily="34" charset="0"/>
              </a:rPr>
              <a:t>Another point which I would make here is that in finance theory, stock prices are typically modeled as perpetuities; i.e., think of taking the limit of this equation as n becomes arbitrarily large.</a:t>
            </a:r>
            <a:endParaRPr lang="en-US" sz="1100"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Here, we drop the subscript on pi since the expected cash flow every period is the same!</a:t>
            </a:r>
          </a:p>
          <a:p>
            <a:pPr>
              <a:buFont typeface="Arial" pitchFamily="34" charset="0"/>
              <a:buChar char="•"/>
            </a:pPr>
            <a:r>
              <a:rPr lang="en-US" baseline="0" dirty="0" smtClean="0"/>
              <a:t>For a simple numerical example, suppose pi is $100 per year, </a:t>
            </a:r>
            <a:r>
              <a:rPr lang="en-US" baseline="0" dirty="0" err="1" smtClean="0"/>
              <a:t>i</a:t>
            </a:r>
            <a:r>
              <a:rPr lang="en-US" baseline="0" dirty="0" smtClean="0"/>
              <a:t> = 8%, and n = 20.  Then PV = $981.81 (go ahead and show this calculation in Excel, using both the PV function and solving for the present value factor itself.</a:t>
            </a:r>
          </a:p>
          <a:p>
            <a:pPr>
              <a:buFont typeface="Arial" pitchFamily="34" charset="0"/>
              <a:buChar cha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Using our </a:t>
            </a:r>
            <a:r>
              <a:rPr lang="en-US" dirty="0" err="1" smtClean="0"/>
              <a:t>i</a:t>
            </a:r>
            <a:r>
              <a:rPr lang="en-US" dirty="0" smtClean="0"/>
              <a:t> = 8% and pi = $100 parameters</a:t>
            </a:r>
            <a:r>
              <a:rPr lang="en-US" baseline="0" dirty="0" smtClean="0"/>
              <a:t> from the previous slide, V = $100/.08 = $1,250.  Clearly the present value is positively related to the number of periods (not surprising).  </a:t>
            </a:r>
          </a:p>
          <a:p>
            <a:pPr>
              <a:buFont typeface="Arial" pitchFamily="34" charset="0"/>
              <a:buChar char="•"/>
            </a:pPr>
            <a:r>
              <a:rPr lang="en-US" b="1" baseline="0" dirty="0" smtClean="0"/>
              <a:t>Question</a:t>
            </a:r>
            <a:r>
              <a:rPr lang="en-US" baseline="0" dirty="0" smtClean="0"/>
              <a:t>: What does the difference between the value of the 20 year annuity ($981.81) and the perpetuity ($1,250) represent? </a:t>
            </a:r>
            <a:r>
              <a:rPr lang="en-US" b="1" baseline="0" dirty="0" smtClean="0"/>
              <a:t>Answer</a:t>
            </a:r>
            <a:r>
              <a:rPr lang="en-US" baseline="0" dirty="0" smtClean="0"/>
              <a:t>: $1,250-$981.81 = $268.19 = the present value of cash flows to be received from year 21 through infinity!</a:t>
            </a:r>
          </a:p>
          <a:p>
            <a:pPr>
              <a:buFont typeface="Arial" pitchFamily="34" charset="0"/>
              <a:buChar char="•"/>
            </a:pPr>
            <a:r>
              <a:rPr lang="en-US" baseline="0" dirty="0" smtClean="0"/>
              <a:t>Also note that within this framework, it is very easy to compute the expected rate of return </a:t>
            </a:r>
            <a:r>
              <a:rPr lang="en-US" i="1" baseline="0" dirty="0" err="1" smtClean="0"/>
              <a:t>i</a:t>
            </a:r>
            <a:r>
              <a:rPr lang="en-US" i="0" baseline="0" dirty="0" smtClean="0"/>
              <a:t>; i.e., </a:t>
            </a:r>
            <a:r>
              <a:rPr lang="en-US" i="1" baseline="0" dirty="0" err="1" smtClean="0"/>
              <a:t>i</a:t>
            </a:r>
            <a:r>
              <a:rPr lang="en-US" i="1" baseline="0" dirty="0" smtClean="0"/>
              <a:t>  </a:t>
            </a:r>
            <a:r>
              <a:rPr lang="en-US" i="0" baseline="0" dirty="0" smtClean="0"/>
              <a:t>pi/V!</a:t>
            </a:r>
            <a:endParaRPr lang="en-US" i="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Suppose</a:t>
            </a:r>
            <a:r>
              <a:rPr lang="en-US" baseline="0" dirty="0" smtClean="0"/>
              <a:t> g = 5%.  Note that when g = 0, then the present value factor is </a:t>
            </a:r>
            <a:r>
              <a:rPr lang="en-US" sz="1200" b="0" i="0" u="none" strike="noStrike" kern="1200" dirty="0" smtClean="0">
                <a:solidFill>
                  <a:schemeClr val="tx1"/>
                </a:solidFill>
                <a:latin typeface="Arial" charset="0"/>
                <a:ea typeface="+mn-ea"/>
                <a:cs typeface="+mn-cs"/>
              </a:rPr>
              <a:t>9.8181.</a:t>
            </a:r>
            <a:r>
              <a:rPr lang="en-US" sz="1200" b="0" i="0" u="none" strike="noStrike" kern="1200" baseline="0" dirty="0" smtClean="0">
                <a:solidFill>
                  <a:schemeClr val="tx1"/>
                </a:solidFill>
                <a:latin typeface="Arial" charset="0"/>
                <a:ea typeface="+mn-ea"/>
                <a:cs typeface="+mn-cs"/>
              </a:rPr>
              <a:t>  However, when g = 5%, then the present value factor is 14.358.  </a:t>
            </a:r>
            <a:r>
              <a:rPr lang="en-US" baseline="0" dirty="0" smtClean="0"/>
              <a:t>Clearly the present value is also positively related to the rate of growth in the expected cash flows.  Keep in mind that a 5% growth rate implies that instead of receiving 20 payments of $100 each, you expect to receive a series of 20 payments which begin at $100 in year 1, $105 in year 2, $110.25 in year 3, …, $252.70 in year 20.  The present value of this series is 100(14.358) = $1,435.80.</a:t>
            </a:r>
          </a:p>
          <a:p>
            <a:pPr>
              <a:buFont typeface="Arial" pitchFamily="34" charset="0"/>
              <a:buChar char="•"/>
            </a:pPr>
            <a:r>
              <a:rPr lang="en-US" baseline="0" dirty="0" smtClean="0"/>
              <a:t>Experiment with the PV spreadsheet model by increasing the growth rate; point out for any given growth rate assumption what is implied for the series of cash flows in years 1-20.</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Suppose</a:t>
            </a:r>
            <a:r>
              <a:rPr lang="en-US" baseline="0" dirty="0" smtClean="0"/>
              <a:t> g = 5% as before.  Then V = 100/(.03) = $3,333.33.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r>
              <a:rPr lang="en-US" dirty="0" smtClean="0"/>
              <a:t>Expected</a:t>
            </a:r>
            <a:r>
              <a:rPr lang="en-US" baseline="0" dirty="0" smtClean="0"/>
              <a:t> profits are </a:t>
            </a:r>
            <a:r>
              <a:rPr lang="en-US" sz="1200" kern="1200" dirty="0" smtClean="0">
                <a:solidFill>
                  <a:schemeClr val="tx1"/>
                </a:solidFill>
                <a:latin typeface="Arial" charset="0"/>
                <a:ea typeface="+mn-ea"/>
                <a:cs typeface="+mn-cs"/>
              </a:rPr>
              <a:t>determined by the managerial decisions</a:t>
            </a:r>
            <a:r>
              <a:rPr lang="en-US" sz="1200" kern="1200" baseline="0" dirty="0" smtClean="0">
                <a:solidFill>
                  <a:schemeClr val="tx1"/>
                </a:solidFill>
                <a:latin typeface="Arial" charset="0"/>
                <a:ea typeface="+mn-ea"/>
                <a:cs typeface="+mn-cs"/>
              </a:rPr>
              <a:t> which affect the</a:t>
            </a:r>
            <a:r>
              <a:rPr lang="en-US" sz="1200" kern="1200" dirty="0" smtClean="0">
                <a:solidFill>
                  <a:schemeClr val="tx1"/>
                </a:solidFill>
                <a:latin typeface="Arial" charset="0"/>
                <a:ea typeface="+mn-ea"/>
                <a:cs typeface="+mn-cs"/>
              </a:rPr>
              <a:t> firm’s revenues and costs;</a:t>
            </a:r>
            <a:r>
              <a:rPr lang="en-US" sz="1200" kern="1200" baseline="0" dirty="0" smtClean="0">
                <a:solidFill>
                  <a:schemeClr val="tx1"/>
                </a:solidFill>
                <a:latin typeface="Arial" charset="0"/>
                <a:ea typeface="+mn-ea"/>
                <a:cs typeface="+mn-cs"/>
              </a:rPr>
              <a:t> e.g., </a:t>
            </a:r>
            <a:r>
              <a:rPr lang="en-US" sz="1200" kern="1200" dirty="0" smtClean="0">
                <a:solidFill>
                  <a:schemeClr val="tx1"/>
                </a:solidFill>
                <a:latin typeface="Arial" charset="0"/>
                <a:ea typeface="+mn-ea"/>
                <a:cs typeface="+mn-cs"/>
              </a:rPr>
              <a:t>marketing managers and sales representatives work hard to increase the firm’s total revenues, while its production managers and manufacturing engineers strive to reduce its total costs.  </a:t>
            </a:r>
            <a:br>
              <a:rPr lang="en-US" sz="1200" kern="1200" dirty="0" smtClean="0">
                <a:solidFill>
                  <a:schemeClr val="tx1"/>
                </a:solidFill>
                <a:latin typeface="Arial" charset="0"/>
                <a:ea typeface="+mn-ea"/>
                <a:cs typeface="+mn-cs"/>
              </a:rPr>
            </a:b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business risks related to the product lines selected by the firm,</a:t>
            </a:r>
            <a:r>
              <a:rPr lang="en-US" sz="1200" kern="1200" baseline="0" dirty="0" smtClean="0">
                <a:solidFill>
                  <a:schemeClr val="tx1"/>
                </a:solidFill>
                <a:latin typeface="Arial" charset="0"/>
                <a:ea typeface="+mn-ea"/>
                <a:cs typeface="+mn-cs"/>
              </a:rPr>
              <a:t> along with the production technologies selected influence the </a:t>
            </a:r>
            <a:r>
              <a:rPr lang="en-US" sz="1200" i="1" kern="1200" baseline="0" dirty="0" smtClean="0">
                <a:solidFill>
                  <a:schemeClr val="tx1"/>
                </a:solidFill>
                <a:latin typeface="Arial" charset="0"/>
                <a:ea typeface="+mn-ea"/>
                <a:cs typeface="+mn-cs"/>
              </a:rPr>
              <a:t>cost of capital </a:t>
            </a:r>
            <a:r>
              <a:rPr lang="en-US" sz="1200" kern="1200" baseline="0" dirty="0" smtClean="0">
                <a:solidFill>
                  <a:schemeClr val="tx1"/>
                </a:solidFill>
                <a:latin typeface="Arial" charset="0"/>
                <a:ea typeface="+mn-ea"/>
                <a:cs typeface="+mn-cs"/>
              </a:rPr>
              <a:t>for the firm.  Capital is costly because resources are limited and the commitment of capital to one business activity precludes the possibility of committing it elsewhere; hence there is an opportunity cost which needs to be taken into consideration.</a:t>
            </a:r>
            <a:br>
              <a:rPr lang="en-US" sz="1200" kern="1200" baseline="0" dirty="0" smtClean="0">
                <a:solidFill>
                  <a:schemeClr val="tx1"/>
                </a:solidFill>
                <a:latin typeface="Arial" charset="0"/>
                <a:ea typeface="+mn-ea"/>
                <a:cs typeface="+mn-cs"/>
              </a:rPr>
            </a:br>
            <a:endParaRPr lang="en-US" sz="1200" kern="1200" baseline="0" dirty="0" smtClean="0">
              <a:solidFill>
                <a:schemeClr val="tx1"/>
              </a:solidFill>
              <a:latin typeface="Arial" charset="0"/>
              <a:ea typeface="+mn-ea"/>
              <a:cs typeface="+mn-cs"/>
            </a:endParaRPr>
          </a:p>
          <a:p>
            <a:pPr>
              <a:buFont typeface="Arial" pitchFamily="34" charset="0"/>
              <a:buChar char="•"/>
            </a:pPr>
            <a:r>
              <a:rPr lang="en-US" sz="1200" kern="1200" baseline="0" dirty="0" smtClean="0">
                <a:solidFill>
                  <a:schemeClr val="tx1"/>
                </a:solidFill>
                <a:latin typeface="Arial" charset="0"/>
                <a:ea typeface="+mn-ea"/>
                <a:cs typeface="+mn-cs"/>
              </a:rPr>
              <a:t>Furthermore, the </a:t>
            </a:r>
            <a:r>
              <a:rPr lang="en-US" sz="1200" kern="1200" dirty="0" smtClean="0">
                <a:solidFill>
                  <a:schemeClr val="tx1"/>
                </a:solidFill>
                <a:latin typeface="Arial" charset="0"/>
                <a:ea typeface="+mn-ea"/>
                <a:cs typeface="+mn-cs"/>
              </a:rPr>
              <a:t>firm’s financial managers play a major role in obtaining capital, and the decisions</a:t>
            </a:r>
            <a:r>
              <a:rPr lang="en-US" sz="1200" kern="1200" baseline="0" dirty="0" smtClean="0">
                <a:solidFill>
                  <a:schemeClr val="tx1"/>
                </a:solidFill>
                <a:latin typeface="Arial" charset="0"/>
                <a:ea typeface="+mn-ea"/>
                <a:cs typeface="+mn-cs"/>
              </a:rPr>
              <a:t> that they make concerning capital structure (e.g., relative proportions of different types of capital, debt maturity, liquidity, risk management) affect the firm’s cost of capital.</a:t>
            </a:r>
            <a:br>
              <a:rPr lang="en-US" sz="1200" kern="1200" baseline="0" dirty="0" smtClean="0">
                <a:solidFill>
                  <a:schemeClr val="tx1"/>
                </a:solidFill>
                <a:latin typeface="Arial" charset="0"/>
                <a:ea typeface="+mn-ea"/>
                <a:cs typeface="+mn-cs"/>
              </a:rPr>
            </a:br>
            <a:endParaRPr lang="en-US" sz="1200" kern="1200" baseline="0" dirty="0" smtClean="0">
              <a:solidFill>
                <a:schemeClr val="tx1"/>
              </a:solidFill>
              <a:latin typeface="Arial" charset="0"/>
              <a:ea typeface="+mn-ea"/>
              <a:cs typeface="+mn-cs"/>
            </a:endParaRPr>
          </a:p>
          <a:p>
            <a:pPr>
              <a:buFont typeface="Arial" pitchFamily="34" charset="0"/>
              <a:buChar char="•"/>
            </a:pPr>
            <a:r>
              <a:rPr lang="en-US" sz="1200" kern="1200" baseline="0" dirty="0" smtClean="0">
                <a:solidFill>
                  <a:schemeClr val="tx1"/>
                </a:solidFill>
                <a:latin typeface="Arial" charset="0"/>
                <a:ea typeface="+mn-ea"/>
                <a:cs typeface="+mn-cs"/>
              </a:rPr>
              <a:t>The firm’s expected rate of growth also depends upon how the firm strategically positions itself; e.g., whether it has substantial market share or not, how financially robust it is, etc.  For example, can the firm withstand a major financial crisis and be in a position to gain market share at the expense of weakened rivals; this is where financial slack comes into play.  The answer for large swaths of the financial services industry (particularly large commercial banks) during the financial crisis of 2007-?) is largely no, although JP Morgan Chase certainly provides a counterexample!</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p:spPr>
        <p:txBody>
          <a:bodyPr/>
          <a:lstStyle/>
          <a:p>
            <a:pPr>
              <a:buFontTx/>
              <a:buChar char="•"/>
            </a:pPr>
            <a:r>
              <a:rPr lang="en-US" dirty="0" smtClean="0"/>
              <a:t>Future value</a:t>
            </a:r>
            <a:r>
              <a:rPr lang="en-US" baseline="0" dirty="0" smtClean="0"/>
              <a:t> is the inverse of the present value operation; rather than </a:t>
            </a:r>
            <a:r>
              <a:rPr lang="en-US" i="1" baseline="0" dirty="0" smtClean="0"/>
              <a:t>discount</a:t>
            </a:r>
            <a:r>
              <a:rPr lang="en-US" baseline="0" dirty="0" smtClean="0"/>
              <a:t>, we </a:t>
            </a:r>
            <a:r>
              <a:rPr lang="en-US" i="1" baseline="0" dirty="0" smtClean="0"/>
              <a:t>compound </a:t>
            </a:r>
            <a:r>
              <a:rPr lang="en-US" baseline="0" dirty="0" smtClean="0"/>
              <a:t>at the rate 4 for t periods.</a:t>
            </a:r>
            <a:endParaRPr lang="en-US" i="1" dirty="0" smtClean="0"/>
          </a:p>
          <a:p>
            <a:pPr lvl="1">
              <a:buFontTx/>
              <a:buChar char="•"/>
            </a:pPr>
            <a:r>
              <a:rPr lang="en-US" dirty="0" smtClean="0"/>
              <a:t>Numerical example 1 – how long does it take an economy to double in size if it grows 3% per year? (answer: 24 years according to the rule of 72;</a:t>
            </a:r>
            <a:r>
              <a:rPr lang="en-US" baseline="0" dirty="0" smtClean="0"/>
              <a:t> note that 1.03^24 = 2.033)</a:t>
            </a:r>
          </a:p>
          <a:p>
            <a:pPr lvl="1">
              <a:buFontTx/>
              <a:buChar char="•"/>
            </a:pPr>
            <a:r>
              <a:rPr lang="en-US" baseline="0" dirty="0" smtClean="0"/>
              <a:t>Numerical example 2 – suppose you inherit $1 million.  How long will it take for this sum to double if you can invest at 8% annually? (answer: 9</a:t>
            </a:r>
            <a:r>
              <a:rPr lang="en-US" dirty="0" smtClean="0"/>
              <a:t> years according to the rule of 72;</a:t>
            </a:r>
            <a:r>
              <a:rPr lang="en-US" baseline="0" dirty="0" smtClean="0"/>
              <a:t> note that 1.08^9 = 1.999).</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480DA989-ED7A-44D5-B2EF-A6DB99A25102}" type="slidenum">
              <a:rPr lang="en-US"/>
              <a:pPr/>
              <a:t>39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p:spPr>
        <p:txBody>
          <a:bodyPr/>
          <a:lstStyle/>
          <a:p>
            <a:pPr eaLnBrk="1" hangingPunct="1">
              <a:buFont typeface="Arial" pitchFamily="34" charset="0"/>
              <a:buChar char="•"/>
            </a:pPr>
            <a:r>
              <a:rPr lang="en-US" dirty="0" smtClean="0">
                <a:latin typeface="Arial" pitchFamily="34" charset="0"/>
              </a:rPr>
              <a:t>The authors use the </a:t>
            </a:r>
            <a:r>
              <a:rPr lang="en-US" dirty="0" err="1" smtClean="0">
                <a:latin typeface="Arial" pitchFamily="34" charset="0"/>
              </a:rPr>
              <a:t>iPhone</a:t>
            </a:r>
            <a:r>
              <a:rPr lang="en-US" dirty="0" smtClean="0">
                <a:latin typeface="Arial" pitchFamily="34" charset="0"/>
              </a:rPr>
              <a:t> and Boeing 787 </a:t>
            </a:r>
            <a:r>
              <a:rPr lang="en-US" dirty="0" err="1" smtClean="0">
                <a:latin typeface="Arial" pitchFamily="34" charset="0"/>
              </a:rPr>
              <a:t>Dreamliner</a:t>
            </a:r>
            <a:r>
              <a:rPr lang="en-US" dirty="0" smtClean="0">
                <a:latin typeface="Arial" pitchFamily="34" charset="0"/>
              </a:rPr>
              <a:t> as examples of innovation; I am sure that students can cite many other interesting examples!</a:t>
            </a:r>
            <a:br>
              <a:rPr lang="en-US" dirty="0" smtClean="0">
                <a:latin typeface="Arial" pitchFamily="34" charset="0"/>
              </a:rPr>
            </a:br>
            <a:endParaRPr lang="en-US" dirty="0" smtClean="0">
              <a:latin typeface="Arial" pitchFamily="34" charset="0"/>
            </a:endParaRPr>
          </a:p>
          <a:p>
            <a:pPr eaLnBrk="1" hangingPunct="1">
              <a:buFont typeface="Arial" pitchFamily="34" charset="0"/>
              <a:buChar char="•"/>
            </a:pPr>
            <a:r>
              <a:rPr lang="en-US" dirty="0" smtClean="0">
                <a:latin typeface="Arial" pitchFamily="34" charset="0"/>
              </a:rPr>
              <a:t>Many technology goods feature </a:t>
            </a:r>
            <a:r>
              <a:rPr lang="en-US" i="1" dirty="0" smtClean="0">
                <a:latin typeface="Arial" pitchFamily="34" charset="0"/>
              </a:rPr>
              <a:t>lock-in effects</a:t>
            </a:r>
            <a:r>
              <a:rPr lang="en-US" dirty="0" smtClean="0">
                <a:latin typeface="Arial" pitchFamily="34" charset="0"/>
              </a:rPr>
              <a:t>; e.g., Apple has</a:t>
            </a:r>
            <a:r>
              <a:rPr lang="en-US" baseline="0" dirty="0" smtClean="0">
                <a:latin typeface="Arial" pitchFamily="34" charset="0"/>
              </a:rPr>
              <a:t> been able to maintain higher profit margins on Macs than PC’s as a result of their branding strategies, and how they have integrated (in a proprietary fashion) hardware and software.  </a:t>
            </a:r>
            <a:endParaRPr lang="en-US" dirty="0" smtClean="0">
              <a:latin typeface="Arial" pitchFamily="34" charset="0"/>
            </a:endParaRPr>
          </a:p>
          <a:p>
            <a:pPr eaLnBrk="1" hangingPunct="1">
              <a:buFont typeface="Arial" pitchFamily="34" charset="0"/>
              <a:buChar char="•"/>
            </a:pPr>
            <a:endParaRPr lang="en-US"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latin typeface="Arial" pitchFamily="34" charset="0"/>
              </a:rPr>
              <a:t>One</a:t>
            </a:r>
            <a:r>
              <a:rPr lang="en-US" baseline="0" dirty="0" smtClean="0">
                <a:latin typeface="Arial" pitchFamily="34" charset="0"/>
              </a:rPr>
              <a:t> of my favorite personal examples of sophisticated pricing is how Amazon uses their $25 limit for free shipping to create incentives for consumers to either buy more stuff (so they can get above the $25 limit on a given order), or subscribe to the premium “Amazon Prime” service (which has a $79 annual membership fee).  For those of you who don’t want to join Amazon Prime but also don’t want to spend a bunch of extra money to get free shipping , I highly recommend the slickfillers.net website.  Recently, I wanted to buy two items which cost $23.48, just $1.52 below the $25 limit.  I used slickfillers.net, filled in the </a:t>
            </a:r>
            <a:r>
              <a:rPr lang="en-US" dirty="0" smtClean="0"/>
              <a:t>Amount until free shipping</a:t>
            </a:r>
            <a:r>
              <a:rPr lang="en-US" baseline="0" dirty="0" smtClean="0"/>
              <a:t> box with </a:t>
            </a:r>
            <a:r>
              <a:rPr lang="en-US" baseline="0" dirty="0" smtClean="0">
                <a:latin typeface="Arial" pitchFamily="34" charset="0"/>
              </a:rPr>
              <a:t>1.52, and it found a Bosch TCSDP3 Concrete </a:t>
            </a:r>
            <a:r>
              <a:rPr lang="en-US" baseline="0" dirty="0" err="1" smtClean="0">
                <a:latin typeface="Arial" pitchFamily="34" charset="0"/>
              </a:rPr>
              <a:t>Screwdriving</a:t>
            </a:r>
            <a:r>
              <a:rPr lang="en-US" baseline="0" dirty="0" smtClean="0">
                <a:latin typeface="Arial" pitchFamily="34" charset="0"/>
              </a:rPr>
              <a:t> Bit that I needed which only cost $1.54.  Otherwise it would have cost me an additional $5 to complete the order (because of shipping charges).</a:t>
            </a:r>
            <a:endParaRPr lang="en-US" dirty="0" smtClean="0">
              <a:latin typeface="Arial" pitchFamily="34" charset="0"/>
            </a:endParaRPr>
          </a:p>
          <a:p>
            <a:pPr eaLnBrk="1" hangingPunct="1">
              <a:buFont typeface="Arial" pitchFamily="34" charset="0"/>
              <a:buNone/>
            </a:pPr>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smtClean="0"/>
              <a:t>Also, an</a:t>
            </a:r>
            <a:r>
              <a:rPr lang="en-US" sz="1200" baseline="0" dirty="0" smtClean="0"/>
              <a:t> important goal for the course is to also have fun while we accomplish these goals!</a:t>
            </a:r>
          </a:p>
          <a:p>
            <a:pPr marL="0" marR="0" lvl="2"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t>Strategic thinking includes game theory, in which we learn about how to </a:t>
            </a:r>
            <a:r>
              <a:rPr lang="en-US" sz="1200" dirty="0" smtClean="0"/>
              <a:t>solve games by looking to the future, anticipating what strategy our competitors</a:t>
            </a:r>
            <a:r>
              <a:rPr lang="en-US" sz="1200" baseline="0" dirty="0" smtClean="0"/>
              <a:t> </a:t>
            </a:r>
            <a:r>
              <a:rPr lang="en-US" sz="1200" dirty="0" smtClean="0"/>
              <a:t>will choose,</a:t>
            </a:r>
            <a:r>
              <a:rPr lang="en-US" sz="1200" baseline="0" dirty="0" smtClean="0"/>
              <a:t> </a:t>
            </a:r>
            <a:r>
              <a:rPr lang="en-US" sz="1200" dirty="0" smtClean="0"/>
              <a:t>and then choosing an action that is rational, based on those beliefs. In multi-period (sequential) games, backward induction involves starting with the last decisions in the sequence and then working backward to the first decisions, identifying all optimal decisions</a:t>
            </a:r>
            <a:r>
              <a:rPr lang="en-US" sz="1200" baseline="0" dirty="0" smtClean="0"/>
              <a:t> along the way.</a:t>
            </a:r>
          </a:p>
          <a:p>
            <a:pPr marL="0" marR="0" lvl="2"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t>We finish the course with a healthy dose of decision theory, which looks at how people and firms make decisions when there is risk and incomplete information.  I have built my academic career researching various issues which fit neatly into this last topic.</a:t>
            </a:r>
            <a:endParaRPr lang="en-US" sz="1200" dirty="0" smtClean="0"/>
          </a:p>
          <a:p>
            <a:pPr>
              <a:buFont typeface="Arial" pitchFamily="34" charset="0"/>
              <a:buChar char="•"/>
            </a:pPr>
            <a:endParaRPr lang="en-US" sz="1200" dirty="0" smtClean="0"/>
          </a:p>
          <a:p>
            <a:pPr>
              <a:buFont typeface="Arial" pitchFamily="34" charset="0"/>
              <a:buChar char="•"/>
            </a:pPr>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Source: A. Craig </a:t>
            </a:r>
            <a:r>
              <a:rPr lang="en-US" sz="1200" kern="1200" baseline="0" dirty="0" err="1" smtClean="0">
                <a:solidFill>
                  <a:schemeClr val="tx1"/>
                </a:solidFill>
                <a:latin typeface="Arial" charset="0"/>
                <a:ea typeface="+mn-ea"/>
                <a:cs typeface="+mn-cs"/>
              </a:rPr>
              <a:t>MacKinlay</a:t>
            </a:r>
            <a:r>
              <a:rPr lang="en-US" sz="1200" kern="1200" baseline="0" dirty="0" smtClean="0">
                <a:solidFill>
                  <a:schemeClr val="tx1"/>
                </a:solidFill>
                <a:latin typeface="Arial" charset="0"/>
                <a:ea typeface="+mn-ea"/>
                <a:cs typeface="+mn-cs"/>
              </a:rPr>
              <a:t>, 1997, “Event Studies in Economics and Finance”, </a:t>
            </a:r>
            <a:r>
              <a:rPr lang="en-US" sz="1200" i="1" kern="1200" baseline="0" dirty="0" smtClean="0">
                <a:solidFill>
                  <a:schemeClr val="tx1"/>
                </a:solidFill>
                <a:latin typeface="Arial" charset="0"/>
                <a:ea typeface="+mn-ea"/>
                <a:cs typeface="+mn-cs"/>
              </a:rPr>
              <a:t>Journal of Economic Literature</a:t>
            </a:r>
            <a:r>
              <a:rPr lang="en-US" sz="1200" kern="1200" baseline="0" dirty="0" smtClean="0">
                <a:solidFill>
                  <a:schemeClr val="tx1"/>
                </a:solidFill>
                <a:latin typeface="Arial" charset="0"/>
                <a:ea typeface="+mn-ea"/>
                <a:cs typeface="+mn-cs"/>
              </a:rPr>
              <a:t>, Vol. 35, No. 1 (March), pp. 13-39.</a:t>
            </a:r>
            <a:br>
              <a:rPr lang="en-US" sz="1200" kern="1200" baseline="0" dirty="0" smtClean="0">
                <a:solidFill>
                  <a:schemeClr val="tx1"/>
                </a:solidFill>
                <a:latin typeface="Arial" charset="0"/>
                <a:ea typeface="+mn-ea"/>
                <a:cs typeface="+mn-cs"/>
              </a:rPr>
            </a:br>
            <a:endParaRPr lang="en-US" sz="1200" kern="1200" baseline="0" dirty="0" smtClean="0">
              <a:solidFill>
                <a:schemeClr val="tx1"/>
              </a:solidFill>
              <a:latin typeface="Arial" charset="0"/>
              <a:ea typeface="+mn-ea"/>
              <a:cs typeface="+mn-cs"/>
            </a:endParaRPr>
          </a:p>
          <a:p>
            <a:pPr lvl="1">
              <a:buFont typeface="Arial" pitchFamily="34" charset="0"/>
              <a:buChar char="•"/>
            </a:pPr>
            <a:r>
              <a:rPr lang="en-US" dirty="0" smtClean="0"/>
              <a:t>five years of quarterly earnings announcement</a:t>
            </a:r>
            <a:r>
              <a:rPr lang="en-US" baseline="0" dirty="0" smtClean="0"/>
              <a:t> </a:t>
            </a:r>
            <a:r>
              <a:rPr lang="en-US" dirty="0" smtClean="0"/>
              <a:t>data for the 30 firms which comprise the DJIA (Jan 1989-Dec 1993);</a:t>
            </a:r>
            <a:r>
              <a:rPr lang="en-US" baseline="0" dirty="0" smtClean="0"/>
              <a:t> </a:t>
            </a:r>
            <a:r>
              <a:rPr lang="en-US" dirty="0" smtClean="0"/>
              <a:t>a total sample of 600 total announcements.</a:t>
            </a:r>
            <a:br>
              <a:rPr lang="en-US" dirty="0" smtClean="0"/>
            </a:br>
            <a:endParaRPr lang="en-US" dirty="0" smtClean="0"/>
          </a:p>
          <a:p>
            <a:pPr lvl="1">
              <a:buFont typeface="Arial" pitchFamily="34" charset="0"/>
              <a:buChar char="•"/>
            </a:pPr>
            <a:r>
              <a:rPr lang="en-US" dirty="0" smtClean="0"/>
              <a:t>For each firm and quarter, three pieces of in- formation are compiled: the date of the announcement, the actual earnings, and a measure of the expected earnings.</a:t>
            </a:r>
            <a:br>
              <a:rPr lang="en-US" dirty="0" smtClean="0"/>
            </a:br>
            <a:endParaRPr lang="en-US" dirty="0" smtClean="0"/>
          </a:p>
          <a:p>
            <a:pPr lvl="1">
              <a:buFont typeface="Arial" pitchFamily="34" charset="0"/>
              <a:buChar char="•"/>
            </a:pPr>
            <a:r>
              <a:rPr lang="en-US" dirty="0" smtClean="0"/>
              <a:t>each announcement is assigned to one of three categories: good news, no news, or bad news. Each announcement is categorized using the deviation of the actual earnings from the expected earnings. If the actual exceeds expected by more than 2.5 percent the announcement is designated as good news, and if the actual is more than 2.5 percent less than expected the announcement is designated as bad news.</a:t>
            </a:r>
          </a:p>
          <a:p>
            <a:pPr lvl="1">
              <a:buFont typeface="Arial" pitchFamily="34" charset="0"/>
              <a:buChar char="•"/>
            </a:pPr>
            <a:r>
              <a:rPr lang="en-US" dirty="0" smtClean="0"/>
              <a:t>On average (after controlling</a:t>
            </a:r>
            <a:r>
              <a:rPr lang="en-US" baseline="0" dirty="0" smtClean="0"/>
              <a:t> for movements in the overall market), s</a:t>
            </a:r>
            <a:r>
              <a:rPr lang="en-US" dirty="0" smtClean="0"/>
              <a:t>tock</a:t>
            </a:r>
            <a:r>
              <a:rPr lang="en-US" baseline="0" dirty="0" smtClean="0"/>
              <a:t> prices react favorably to good news (higher than expected profit) and negatively to bad news (lower than expected profit).</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study cited here notes that on average,</a:t>
            </a:r>
            <a:r>
              <a:rPr lang="en-US" baseline="0" dirty="0" smtClean="0"/>
              <a:t> deceptive marketing incidents that are uncovered lead to “significant negative abnormal returns”; typically 1% decline.  Given Pfizer’s $100 billion market cap, the authors claim that this translates into a drop in market value of $1 billion.</a:t>
            </a:r>
          </a:p>
          <a:p>
            <a:pPr>
              <a:buFont typeface="Arial" pitchFamily="34" charset="0"/>
              <a:buChar char="•"/>
            </a:pPr>
            <a:r>
              <a:rPr lang="en-US" baseline="0" dirty="0" smtClean="0"/>
              <a:t>However, an alternative interpretation is that by settling the case in this fashion, this may resolve some uncertainty about both the public policy as well as Pfizer’s likely future behavior; losing only $1 billion in market value after paying $2.3 billion in fines seems like a net gain, not loss.  I need to have a closer look at this study in order to be able to make a more accurate assessment.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65CD9389-F84B-4B4D-B27B-AE1897ABDAA8}" type="slidenum">
              <a:rPr lang="en-US"/>
              <a:pPr/>
              <a:t>42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5C1DE359-9BF7-4259-A8AC-68A8602D6942}" type="slidenum">
              <a:rPr lang="en-US"/>
              <a:pPr/>
              <a:t>44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pPr eaLnBrk="1" hangingPunct="1">
              <a:buFont typeface="Arial" pitchFamily="34" charset="0"/>
              <a:buChar char="•"/>
            </a:pPr>
            <a:r>
              <a:rPr lang="en-US" dirty="0" smtClean="0">
                <a:latin typeface="Arial" pitchFamily="34" charset="0"/>
              </a:rPr>
              <a:t>Moral hazard</a:t>
            </a:r>
            <a:r>
              <a:rPr lang="en-US" baseline="0" dirty="0" smtClean="0">
                <a:latin typeface="Arial" pitchFamily="34" charset="0"/>
              </a:rPr>
              <a:t> is addressed in some detail in chapter 14.</a:t>
            </a:r>
          </a:p>
          <a:p>
            <a:pPr eaLnBrk="1" hangingPunct="1">
              <a:buFont typeface="Arial" pitchFamily="34" charset="0"/>
              <a:buChar char="•"/>
            </a:pPr>
            <a:r>
              <a:rPr lang="en-US" dirty="0" smtClean="0">
                <a:latin typeface="Arial" pitchFamily="34" charset="0"/>
              </a:rPr>
              <a:t>Moral hazard</a:t>
            </a:r>
            <a:r>
              <a:rPr lang="en-US" baseline="0" dirty="0" smtClean="0">
                <a:latin typeface="Arial" pitchFamily="34" charset="0"/>
              </a:rPr>
              <a:t> is</a:t>
            </a:r>
            <a:r>
              <a:rPr lang="en-US" dirty="0" smtClean="0">
                <a:latin typeface="Arial" pitchFamily="34" charset="0"/>
              </a:rPr>
              <a:t> a pervasive and inevitable feature of the financial system and of the economy more generally. Dealing with moral</a:t>
            </a:r>
            <a:r>
              <a:rPr lang="en-US" baseline="0" dirty="0" smtClean="0">
                <a:latin typeface="Arial" pitchFamily="34" charset="0"/>
              </a:rPr>
              <a:t> hazard; i.e., </a:t>
            </a:r>
            <a:r>
              <a:rPr lang="en-US" dirty="0" smtClean="0">
                <a:latin typeface="Arial" pitchFamily="34" charset="0"/>
              </a:rPr>
              <a:t>keeping moral</a:t>
            </a:r>
            <a:r>
              <a:rPr lang="en-US" baseline="0" dirty="0" smtClean="0">
                <a:latin typeface="Arial" pitchFamily="34" charset="0"/>
              </a:rPr>
              <a:t> hazard </a:t>
            </a:r>
            <a:r>
              <a:rPr lang="en-US" dirty="0" smtClean="0">
                <a:latin typeface="Arial" pitchFamily="34" charset="0"/>
              </a:rPr>
              <a:t>under reasonable control— is one of the principal tasks of contract and organizational design.   </a:t>
            </a:r>
          </a:p>
          <a:p>
            <a:pPr eaLnBrk="1" hangingPunct="1">
              <a:buFont typeface="Arial" pitchFamily="34" charset="0"/>
              <a:buChar char="•"/>
            </a:pPr>
            <a:r>
              <a:rPr lang="en-US" dirty="0" smtClean="0">
                <a:latin typeface="Arial" pitchFamily="34" charset="0"/>
              </a:rPr>
              <a:t>In fact, it is no exaggeration to say that the fundamental institutional structure of the economy—the types of contracts we use, and the ways that firms and markets are organized—has developed to be the way it is in no small part in response to pervasive moral hazards. </a:t>
            </a:r>
          </a:p>
          <a:p>
            <a:pPr eaLnBrk="1" hangingPunct="1">
              <a:buFont typeface="Arial" pitchFamily="34" charset="0"/>
              <a:buChar char="•"/>
            </a:pPr>
            <a:r>
              <a:rPr lang="en-US" dirty="0" smtClean="0">
                <a:latin typeface="Arial" pitchFamily="34" charset="0"/>
              </a:rPr>
              <a:t>It</a:t>
            </a:r>
            <a:r>
              <a:rPr lang="en-US" baseline="0" dirty="0" smtClean="0">
                <a:latin typeface="Arial" pitchFamily="34" charset="0"/>
              </a:rPr>
              <a:t> might be a good idea here to discuss moral hazard aspects of the financial crisis and health care.</a:t>
            </a:r>
            <a:endParaRPr 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0804F35C-FDAA-447D-B376-E488D45B4503}" type="slidenum">
              <a:rPr lang="en-US"/>
              <a:pPr/>
              <a:t>45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4DD6D369-CBF2-4E18-BC4A-874CE8BDBE8E}" type="slidenum">
              <a:rPr lang="en-US"/>
              <a:pPr/>
              <a:t>46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pPr eaLnBrk="1" hangingPunct="1">
              <a:buFont typeface="Arial" pitchFamily="34" charset="0"/>
              <a:buChar char="•"/>
            </a:pPr>
            <a:r>
              <a:rPr lang="en-US" dirty="0" smtClean="0">
                <a:latin typeface="Arial" pitchFamily="34" charset="0"/>
              </a:rPr>
              <a:t>This is basically consistent with Gary Becker’s concept of Anglo-Saxon</a:t>
            </a:r>
            <a:r>
              <a:rPr lang="en-US" baseline="0" dirty="0" smtClean="0">
                <a:latin typeface="Arial" pitchFamily="34" charset="0"/>
              </a:rPr>
              <a:t> capitalism.  T</a:t>
            </a:r>
            <a:r>
              <a:rPr lang="en-US" dirty="0" smtClean="0"/>
              <a:t>he Anglo-Saxon model mainly relies on competition to regulate markets, whereas</a:t>
            </a:r>
            <a:r>
              <a:rPr lang="en-US" baseline="0" dirty="0" smtClean="0"/>
              <a:t> the </a:t>
            </a:r>
            <a:r>
              <a:rPr lang="en-US" dirty="0" smtClean="0"/>
              <a:t>government-directed French model relies more upon regulation to protect</a:t>
            </a:r>
            <a:r>
              <a:rPr lang="en-US" baseline="0" dirty="0" smtClean="0"/>
              <a:t> </a:t>
            </a:r>
            <a:r>
              <a:rPr lang="en-US" dirty="0" smtClean="0"/>
              <a:t>individual companies and workers.</a:t>
            </a:r>
            <a:endParaRPr lang="en-US"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382C4AAC-D362-4ABF-8C73-6C99E0C08DF0}" type="slidenum">
              <a:rPr lang="en-US"/>
              <a:pPr/>
              <a:t>47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pPr eaLnBrk="1" hangingPunct="1">
              <a:buFont typeface="Arial" pitchFamily="34" charset="0"/>
              <a:buNone/>
            </a:pPr>
            <a:endParaRPr lang="en-US" dirty="0"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245A61BB-8ACF-4680-9FE5-8545D1D713D8}" type="slidenum">
              <a:rPr lang="en-US"/>
              <a:pPr/>
              <a:t>48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p:spPr>
        <p:txBody>
          <a:bodyPr/>
          <a:lstStyle/>
          <a:p>
            <a:pPr eaLnBrk="1" hangingPunct="1">
              <a:buFont typeface="Arial" pitchFamily="34" charset="0"/>
              <a:buChar char="•"/>
            </a:pPr>
            <a:r>
              <a:rPr lang="en-US" dirty="0" smtClean="0">
                <a:latin typeface="Arial" pitchFamily="34" charset="0"/>
              </a:rPr>
              <a:t>Figure</a:t>
            </a:r>
            <a:r>
              <a:rPr lang="en-US" baseline="0" dirty="0" smtClean="0">
                <a:latin typeface="Arial" pitchFamily="34" charset="0"/>
              </a:rPr>
              <a:t> 1.1 appears on p. 10 of the textbook. </a:t>
            </a:r>
            <a:br>
              <a:rPr lang="en-US" baseline="0" dirty="0" smtClean="0">
                <a:latin typeface="Arial" pitchFamily="34" charset="0"/>
              </a:rPr>
            </a:br>
            <a:endParaRPr lang="en-US" baseline="0" dirty="0" smtClean="0">
              <a:latin typeface="Arial" pitchFamily="34" charset="0"/>
            </a:endParaRPr>
          </a:p>
          <a:p>
            <a:pPr eaLnBrk="1" hangingPunct="1">
              <a:buFont typeface="Arial" pitchFamily="34" charset="0"/>
              <a:buChar char="•"/>
            </a:pPr>
            <a:r>
              <a:rPr lang="en-US" baseline="0" dirty="0" smtClean="0">
                <a:latin typeface="Arial" pitchFamily="34" charset="0"/>
              </a:rPr>
              <a:t>The figure shows that about 16.2 million metric tons of copper are demanded annually if the price is $3.10 per pound; about 14.3 million metric tons are demanded if the price is $3.20 per pound; and about 17.9 million metric tons are demanded if the price is $3.00 per pound.</a:t>
            </a:r>
            <a:br>
              <a:rPr lang="en-US" baseline="0" dirty="0" smtClean="0">
                <a:latin typeface="Arial" pitchFamily="34" charset="0"/>
              </a:rPr>
            </a:br>
            <a:endParaRPr lang="en-US" baseline="0" dirty="0" smtClean="0">
              <a:latin typeface="Arial" pitchFamily="34" charset="0"/>
            </a:endParaRPr>
          </a:p>
          <a:p>
            <a:pPr eaLnBrk="1" hangingPunct="1">
              <a:buFont typeface="Arial" pitchFamily="34" charset="0"/>
              <a:buChar char="•"/>
            </a:pPr>
            <a:r>
              <a:rPr lang="en-US" baseline="0" dirty="0" smtClean="0">
                <a:latin typeface="Arial" pitchFamily="34" charset="0"/>
              </a:rPr>
              <a:t>In practice, one estimates demand and supply functions using regression analysis.</a:t>
            </a:r>
            <a:endParaRPr lang="en-US"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4B2FB52E-EC32-4C82-87D6-E70DA5A4DAF8}" type="slidenum">
              <a:rPr lang="en-US"/>
              <a:pPr/>
              <a:t>49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p:spPr>
        <p:txBody>
          <a:bodyPr/>
          <a:lstStyle/>
          <a:p>
            <a:pPr>
              <a:buFont typeface="Arial" pitchFamily="34" charset="0"/>
              <a:buChar char="•"/>
            </a:pPr>
            <a:r>
              <a:rPr lang="en-US" dirty="0" smtClean="0">
                <a:latin typeface="Arial" pitchFamily="34" charset="0"/>
              </a:rPr>
              <a:t>The final exam is comprehensive</a:t>
            </a:r>
            <a:r>
              <a:rPr lang="en-US" baseline="0" dirty="0" smtClean="0">
                <a:latin typeface="Arial" pitchFamily="34" charset="0"/>
              </a:rPr>
              <a:t> in nature.</a:t>
            </a:r>
          </a:p>
          <a:p>
            <a:pPr>
              <a:buFont typeface="Arial" pitchFamily="34" charset="0"/>
              <a:buChar char="•"/>
            </a:pPr>
            <a:r>
              <a:rPr lang="en-US" baseline="0" dirty="0" smtClean="0">
                <a:latin typeface="Arial" pitchFamily="34" charset="0"/>
              </a:rPr>
              <a:t>Here, it would be good to point out that the 10/1, 11/5 and 12/14 classes are 4 hours (not that this much time will necessarily be needed on 11/5 and 12/14 when the exams are given.  Otherwise, the other classes will be scheduled for 3 hours.  I’ll try to keep to 3 hours on those evenings (start promptly at 6, end by 9), but may run over a few minutes here or there depending upon the topic that we’re covering.</a:t>
            </a:r>
          </a:p>
          <a:p>
            <a:pPr>
              <a:buFont typeface="Arial" pitchFamily="34" charset="0"/>
              <a:buChar char="•"/>
            </a:pPr>
            <a:r>
              <a:rPr lang="en-US" baseline="0" dirty="0" smtClean="0">
                <a:latin typeface="Arial" pitchFamily="34" charset="0"/>
              </a:rPr>
              <a:t>Also point out that since there are no formal cases, I am not going to grade class participation, but nevertheless encourage students to speak up, discuss, and ask questions, since this is obviously an important part of the learning process.</a:t>
            </a:r>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448728DC-4F04-4F71-B0FC-306D13BEA4E4}" type="slidenum">
              <a:rPr lang="en-US"/>
              <a:pPr/>
              <a:t>50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p:spPr>
        <p:txBody>
          <a:bodyPr/>
          <a:lstStyle/>
          <a:p>
            <a:pPr eaLnBrk="1" hangingPunct="1">
              <a:buFont typeface="Arial" pitchFamily="34" charset="0"/>
              <a:buChar char="•"/>
            </a:pPr>
            <a:r>
              <a:rPr lang="en-US" dirty="0" smtClean="0">
                <a:latin typeface="Arial" pitchFamily="34" charset="0"/>
              </a:rPr>
              <a:t>Figure</a:t>
            </a:r>
            <a:r>
              <a:rPr lang="en-US" baseline="0" dirty="0" smtClean="0">
                <a:latin typeface="Arial" pitchFamily="34" charset="0"/>
              </a:rPr>
              <a:t> 1.2 appears on p. 12 of the textbook.  </a:t>
            </a:r>
            <a:br>
              <a:rPr lang="en-US" baseline="0" dirty="0" smtClean="0">
                <a:latin typeface="Arial" pitchFamily="34" charset="0"/>
              </a:rPr>
            </a:br>
            <a:endParaRPr lang="en-US" baseline="0" dirty="0" smtClean="0">
              <a:latin typeface="Arial" pitchFamily="34" charset="0"/>
            </a:endParaRPr>
          </a:p>
          <a:p>
            <a:pPr eaLnBrk="1" hangingPunct="1">
              <a:buFont typeface="Arial" pitchFamily="34" charset="0"/>
              <a:buChar char="•"/>
            </a:pPr>
            <a:r>
              <a:rPr lang="en-US" dirty="0" smtClean="0">
                <a:latin typeface="Arial" pitchFamily="34" charset="0"/>
              </a:rPr>
              <a:t>According to this figure, about 16.2 million metric tons of copper are supplied if the price of copper is $3.10 per pound, about 17.4 million tons if the price is $3.20 per pound, and about 14.9 million tons if the price is $3.00 per pound.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75B6EB60-9FE4-4D29-8324-7F25A367A2B2}" type="slidenum">
              <a:rPr lang="en-US"/>
              <a:pPr/>
              <a:t>51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pPr eaLnBrk="1" hangingPunct="1">
              <a:buFont typeface="Arial" pitchFamily="34" charset="0"/>
              <a:buChar char="•"/>
            </a:pPr>
            <a:r>
              <a:rPr lang="en-US" dirty="0" smtClean="0">
                <a:latin typeface="Arial" pitchFamily="34" charset="0"/>
              </a:rPr>
              <a:t>Figure 1.3 appears on p. 13 of the textbook. </a:t>
            </a:r>
            <a:br>
              <a:rPr lang="en-US" dirty="0" smtClean="0">
                <a:latin typeface="Arial" pitchFamily="34" charset="0"/>
              </a:rPr>
            </a:br>
            <a:endParaRPr lang="en-US" dirty="0" smtClean="0">
              <a:latin typeface="Arial" pitchFamily="34" charset="0"/>
            </a:endParaRPr>
          </a:p>
          <a:p>
            <a:pPr eaLnBrk="1" hangingPunct="1">
              <a:buFont typeface="Arial" pitchFamily="34" charset="0"/>
              <a:buChar char="•"/>
            </a:pPr>
            <a:r>
              <a:rPr lang="en-US" dirty="0" smtClean="0">
                <a:latin typeface="Arial" pitchFamily="34" charset="0"/>
              </a:rPr>
              <a:t>Now we can determine market behavior at various prices. </a:t>
            </a:r>
            <a:br>
              <a:rPr lang="en-US" dirty="0" smtClean="0">
                <a:latin typeface="Arial" pitchFamily="34" charset="0"/>
              </a:rPr>
            </a:br>
            <a:endParaRPr lang="en-US" dirty="0" smtClean="0">
              <a:latin typeface="Arial" pitchFamily="34" charset="0"/>
            </a:endParaRPr>
          </a:p>
          <a:p>
            <a:pPr lvl="1" eaLnBrk="1" hangingPunct="1">
              <a:buFont typeface="Arial" pitchFamily="34" charset="0"/>
              <a:buChar char="•"/>
            </a:pPr>
            <a:r>
              <a:rPr lang="en-US" dirty="0" smtClean="0">
                <a:latin typeface="Arial" pitchFamily="34" charset="0"/>
              </a:rPr>
              <a:t>For example, if the price of copper is $3.20 per pound, the demand curve indicates that 14.3 million metric tons of copper are demanded, while the supply curve indicates that 17.4 million metric tons are supplied. Therefore, if the market price is $3.20 per pound, there is a mismatch between the quantity supplied and the quantity demanded. Because of this </a:t>
            </a:r>
            <a:r>
              <a:rPr lang="en-US" i="1" dirty="0" smtClean="0">
                <a:latin typeface="Arial" pitchFamily="34" charset="0"/>
              </a:rPr>
              <a:t>excess supply</a:t>
            </a:r>
            <a:r>
              <a:rPr lang="en-US" dirty="0" smtClean="0">
                <a:latin typeface="Arial" pitchFamily="34" charset="0"/>
              </a:rPr>
              <a:t>, producers will drop their prices, so $3.20 is not a sustainable market price. </a:t>
            </a:r>
            <a:br>
              <a:rPr lang="en-US" dirty="0" smtClean="0">
                <a:latin typeface="Arial" pitchFamily="34" charset="0"/>
              </a:rPr>
            </a:br>
            <a:endParaRPr lang="en-US" dirty="0" smtClean="0">
              <a:latin typeface="Arial" pitchFamily="34" charset="0"/>
            </a:endParaRPr>
          </a:p>
          <a:p>
            <a:pPr lvl="1" eaLnBrk="1" hangingPunct="1">
              <a:buFont typeface="Arial" pitchFamily="34" charset="0"/>
              <a:buChar char="•"/>
            </a:pPr>
            <a:r>
              <a:rPr lang="en-US" dirty="0" smtClean="0">
                <a:latin typeface="Arial" pitchFamily="34" charset="0"/>
              </a:rPr>
              <a:t>If the price is $3.00 per pound, the demand curve indicates that 17.9 million metric tons are demanded, while the supply curve indicates that 14.9 million metric tons are supplied. So a market price of $3.00 also creates an imbalance in the market;</a:t>
            </a:r>
            <a:r>
              <a:rPr lang="en-US" baseline="0" dirty="0" smtClean="0">
                <a:latin typeface="Arial" pitchFamily="34" charset="0"/>
              </a:rPr>
              <a:t> t</a:t>
            </a:r>
            <a:r>
              <a:rPr lang="en-US" dirty="0" smtClean="0">
                <a:latin typeface="Arial" pitchFamily="34" charset="0"/>
              </a:rPr>
              <a:t>here is not enough supply to satisfy demand. Because of this </a:t>
            </a:r>
            <a:r>
              <a:rPr lang="en-US" i="1" dirty="0" smtClean="0">
                <a:latin typeface="Arial" pitchFamily="34" charset="0"/>
              </a:rPr>
              <a:t>excess demand</a:t>
            </a:r>
            <a:r>
              <a:rPr lang="en-US" dirty="0" smtClean="0">
                <a:latin typeface="Arial" pitchFamily="34" charset="0"/>
              </a:rPr>
              <a:t>, producers will increase</a:t>
            </a:r>
            <a:r>
              <a:rPr lang="en-US" baseline="0" dirty="0" smtClean="0">
                <a:latin typeface="Arial" pitchFamily="34" charset="0"/>
              </a:rPr>
              <a:t> </a:t>
            </a:r>
            <a:r>
              <a:rPr lang="en-US" dirty="0" smtClean="0">
                <a:latin typeface="Arial" pitchFamily="34" charset="0"/>
              </a:rPr>
              <a:t>their prices, so $3.00 is not a sustainable market price.</a:t>
            </a:r>
            <a:br>
              <a:rPr lang="en-US" dirty="0" smtClean="0">
                <a:latin typeface="Arial" pitchFamily="34" charset="0"/>
              </a:rPr>
            </a:br>
            <a:endParaRPr lang="en-US" dirty="0" smtClean="0">
              <a:latin typeface="Arial" pitchFamily="34" charset="0"/>
            </a:endParaRPr>
          </a:p>
          <a:p>
            <a:pPr lvl="1" eaLnBrk="1" hangingPunct="1">
              <a:buFont typeface="Arial" pitchFamily="34" charset="0"/>
              <a:buChar char="•"/>
            </a:pPr>
            <a:r>
              <a:rPr lang="en-US" dirty="0" smtClean="0">
                <a:latin typeface="Arial" pitchFamily="34" charset="0"/>
              </a:rPr>
              <a:t>An </a:t>
            </a:r>
            <a:r>
              <a:rPr lang="en-US" i="1" dirty="0" smtClean="0">
                <a:latin typeface="Arial" pitchFamily="34" charset="0"/>
              </a:rPr>
              <a:t>equilibrium</a:t>
            </a:r>
            <a:r>
              <a:rPr lang="en-US" dirty="0" smtClean="0">
                <a:latin typeface="Arial" pitchFamily="34" charset="0"/>
              </a:rPr>
              <a:t> price occurs when the quantity demanded at a price is equal to the quantity supplied at that price. The market is in balance because everyone who wants to purchase the good can, and every seller who wants to sell the good can. In Figure 1.3, the price at which the quantity supplied equals the quantity demanded is $3.10 per pound. This is also the point where the two curves intersect</a:t>
            </a:r>
            <a:r>
              <a:rPr lang="en-US" smtClean="0">
                <a:latin typeface="Arial" pitchFamily="34" charset="0"/>
              </a:rPr>
              <a:t>. </a:t>
            </a:r>
            <a:br>
              <a:rPr lang="en-US" smtClean="0">
                <a:latin typeface="Arial" pitchFamily="34" charset="0"/>
              </a:rPr>
            </a:br>
            <a:endParaRPr lang="en-US" dirty="0" smtClean="0">
              <a:latin typeface="Arial" pitchFamily="34" charset="0"/>
            </a:endParaRPr>
          </a:p>
          <a:p>
            <a:pPr lvl="0" eaLnBrk="1" hangingPunct="1">
              <a:buFont typeface="Arial" pitchFamily="34" charset="0"/>
              <a:buChar char="•"/>
            </a:pPr>
            <a:r>
              <a:rPr lang="en-US" dirty="0" smtClean="0">
                <a:latin typeface="Arial" pitchFamily="34" charset="0"/>
              </a:rPr>
              <a:t>This is a good</a:t>
            </a:r>
            <a:r>
              <a:rPr lang="en-US" baseline="0" dirty="0" smtClean="0">
                <a:latin typeface="Arial" pitchFamily="34" charset="0"/>
              </a:rPr>
              <a:t> place to discuss the effect of minimum wage legislation (price floor – causes excess supply in the market for unskilled labor, which implies unemployment, and the effect of price ceilings say on gas prices – causes excess demand; rationing occurs, queues form, etc.</a:t>
            </a:r>
            <a:endParaRPr lang="en-US"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51658EBE-5FDC-42A2-B20B-FA82196A84BE}" type="slidenum">
              <a:rPr lang="en-US"/>
              <a:pPr/>
              <a:t>52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p:spPr>
        <p:txBody>
          <a:bodyPr/>
          <a:lstStyle/>
          <a:p>
            <a:pPr eaLnBrk="1" hangingPunct="1">
              <a:buFont typeface="Arial" pitchFamily="34" charset="0"/>
              <a:buChar char="•"/>
            </a:pPr>
            <a:r>
              <a:rPr lang="en-US" dirty="0" smtClean="0">
                <a:latin typeface="Arial" pitchFamily="34" charset="0"/>
              </a:rPr>
              <a:t>I think that the important point here is that markets are very dynamic, and that actual</a:t>
            </a:r>
            <a:r>
              <a:rPr lang="en-US" baseline="0" dirty="0" smtClean="0">
                <a:latin typeface="Arial" pitchFamily="34" charset="0"/>
              </a:rPr>
              <a:t> market prices tend to converge over time toward so-called “equilibrium” prices.  However, over short periods of time the actual price and equilibrium price can diverge.  </a:t>
            </a:r>
            <a:endParaRPr lang="en-US"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1DC7C236-D203-49BD-BA46-F7D8A4B76A8C}" type="slidenum">
              <a:rPr lang="en-US"/>
              <a:pPr/>
              <a:t>53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p:spPr>
        <p:txBody>
          <a:bodyPr/>
          <a:lstStyle/>
          <a:p>
            <a:pPr eaLnBrk="1" hangingPunct="1">
              <a:lnSpc>
                <a:spcPct val="90000"/>
              </a:lnSpc>
              <a:spcBef>
                <a:spcPts val="600"/>
              </a:spcBef>
              <a:spcAft>
                <a:spcPts val="600"/>
              </a:spcAft>
              <a:buFont typeface="Arial" pitchFamily="34" charset="0"/>
              <a:buChar char="•"/>
            </a:pPr>
            <a:r>
              <a:rPr lang="en-US" sz="1200" dirty="0" smtClean="0"/>
              <a:t>Decrease in Demand</a:t>
            </a:r>
          </a:p>
          <a:p>
            <a:pPr lvl="1" eaLnBrk="1" hangingPunct="1">
              <a:lnSpc>
                <a:spcPct val="90000"/>
              </a:lnSpc>
              <a:buFont typeface="Arial" pitchFamily="34" charset="0"/>
              <a:buChar char="•"/>
            </a:pPr>
            <a:r>
              <a:rPr lang="en-US" sz="1200" dirty="0" smtClean="0"/>
              <a:t>Represented by a leftward or downward shift in the demand curve.</a:t>
            </a:r>
          </a:p>
          <a:p>
            <a:pPr lvl="1" eaLnBrk="1" hangingPunct="1">
              <a:lnSpc>
                <a:spcPct val="90000"/>
              </a:lnSpc>
              <a:buFont typeface="Arial" pitchFamily="34" charset="0"/>
              <a:buChar char="•"/>
            </a:pPr>
            <a:r>
              <a:rPr lang="en-US" sz="1200" dirty="0" smtClean="0"/>
              <a:t>Result of a change that makes buyers purchase a smaller quantity of a good at the current price and/or continue to buy the current quantity only if the price is reduced.</a:t>
            </a:r>
          </a:p>
          <a:p>
            <a:pPr lvl="1" eaLnBrk="1" hangingPunct="1">
              <a:lnSpc>
                <a:spcPct val="90000"/>
              </a:lnSpc>
              <a:buFont typeface="Arial" pitchFamily="34" charset="0"/>
              <a:buChar char="•"/>
            </a:pPr>
            <a:r>
              <a:rPr lang="en-US" sz="1200" dirty="0" smtClean="0"/>
              <a:t>Will create a surplus and cause the equilibrium price to </a:t>
            </a:r>
            <a:r>
              <a:rPr lang="en-US" sz="1200" smtClean="0"/>
              <a:t>decrease.</a:t>
            </a:r>
            <a:br>
              <a:rPr lang="en-US" sz="1200" smtClean="0"/>
            </a:br>
            <a:endParaRPr lang="en-US" sz="1200" smtClean="0"/>
          </a:p>
          <a:p>
            <a:pPr eaLnBrk="1" hangingPunct="1">
              <a:buFont typeface="Arial" pitchFamily="34" charset="0"/>
              <a:buChar char="•"/>
            </a:pPr>
            <a:r>
              <a:rPr lang="en-US" sz="1200" dirty="0" smtClean="0">
                <a:latin typeface="Arial" pitchFamily="34" charset="0"/>
              </a:rPr>
              <a:t>Increase in Demand</a:t>
            </a:r>
          </a:p>
          <a:p>
            <a:pPr lvl="1" eaLnBrk="1" hangingPunct="1">
              <a:buFont typeface="Arial" pitchFamily="34" charset="0"/>
              <a:buChar char="•"/>
            </a:pPr>
            <a:r>
              <a:rPr lang="en-US" sz="1200" dirty="0" smtClean="0">
                <a:latin typeface="Arial" pitchFamily="34" charset="0"/>
              </a:rPr>
              <a:t>Represented by a rightward or upward shift in the demand curve.</a:t>
            </a:r>
          </a:p>
          <a:p>
            <a:pPr lvl="1" eaLnBrk="1" hangingPunct="1">
              <a:buFont typeface="Arial" pitchFamily="34" charset="0"/>
              <a:buChar char="•"/>
            </a:pPr>
            <a:r>
              <a:rPr lang="en-US" sz="1200" dirty="0" smtClean="0">
                <a:latin typeface="Arial" pitchFamily="34" charset="0"/>
              </a:rPr>
              <a:t>Result of a change that makes buyers willing to purchase a larger quantity of a good at the current price and/or to pay a higher price for the current quantity.</a:t>
            </a:r>
          </a:p>
          <a:p>
            <a:pPr lvl="1" eaLnBrk="1" hangingPunct="1">
              <a:buFont typeface="Arial" pitchFamily="34" charset="0"/>
              <a:buChar char="•"/>
            </a:pPr>
            <a:r>
              <a:rPr lang="en-US" sz="1200" dirty="0" smtClean="0">
                <a:latin typeface="Arial" pitchFamily="34" charset="0"/>
              </a:rPr>
              <a:t>Will create a shortage and cause the equilibrium price to increase.</a:t>
            </a:r>
          </a:p>
          <a:p>
            <a:pPr eaLnBrk="1" hangingPunct="1"/>
            <a:endParaRPr lang="en-US" sz="1200" dirty="0"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4294967295"/>
          </p:nvPr>
        </p:nvSpPr>
        <p:spPr bwMode="auto">
          <a:xfrm>
            <a:off x="4143375" y="9120188"/>
            <a:ext cx="3170238" cy="479425"/>
          </a:xfrm>
          <a:prstGeom prst="rect">
            <a:avLst/>
          </a:prstGeom>
          <a:noFill/>
          <a:ln>
            <a:miter lim="800000"/>
            <a:headEnd/>
            <a:tailEnd/>
          </a:ln>
        </p:spPr>
        <p:txBody>
          <a:bodyPr lIns="96661" tIns="48331" rIns="96661" bIns="48331"/>
          <a:lstStyle/>
          <a:p>
            <a:fld id="{B6133031-3484-4509-AE56-D283CC4C07BA}" type="slidenum">
              <a:rPr lang="en-US"/>
              <a:pPr/>
              <a:t>54</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p:spPr>
        <p:txBody>
          <a:bodyPr/>
          <a:lstStyle/>
          <a:p>
            <a:pPr eaLnBrk="1" hangingPunct="1">
              <a:buFont typeface="Arial" pitchFamily="34" charset="0"/>
              <a:buChar char="•"/>
            </a:pPr>
            <a:r>
              <a:rPr lang="en-US" dirty="0" smtClean="0">
                <a:latin typeface="Arial" pitchFamily="34" charset="0"/>
              </a:rPr>
              <a:t>Decrease in Supply</a:t>
            </a:r>
          </a:p>
          <a:p>
            <a:pPr lvl="1" eaLnBrk="1" hangingPunct="1">
              <a:buFont typeface="Arial" pitchFamily="34" charset="0"/>
              <a:buChar char="•"/>
            </a:pPr>
            <a:r>
              <a:rPr lang="en-US" dirty="0" smtClean="0">
                <a:latin typeface="Arial" pitchFamily="34" charset="0"/>
              </a:rPr>
              <a:t>Represented by a leftward or upward shift in the supply curve</a:t>
            </a:r>
          </a:p>
          <a:p>
            <a:pPr lvl="1" eaLnBrk="1" hangingPunct="1">
              <a:buFont typeface="Arial" pitchFamily="34" charset="0"/>
              <a:buChar char="•"/>
            </a:pPr>
            <a:r>
              <a:rPr lang="en-US" dirty="0" smtClean="0">
                <a:latin typeface="Arial" pitchFamily="34" charset="0"/>
              </a:rPr>
              <a:t>Result of a change that makes sellers willing to offer a smaller quantity of a good at the current price and/or to offer the current quantity at a higher price</a:t>
            </a:r>
          </a:p>
          <a:p>
            <a:pPr lvl="1" eaLnBrk="1" hangingPunct="1">
              <a:buFont typeface="Arial" pitchFamily="34" charset="0"/>
              <a:buChar char="•"/>
            </a:pPr>
            <a:r>
              <a:rPr lang="en-US" dirty="0" smtClean="0">
                <a:latin typeface="Arial" pitchFamily="34" charset="0"/>
              </a:rPr>
              <a:t>Will create a shortage and cause the equilibrium price to increase</a:t>
            </a:r>
            <a:br>
              <a:rPr lang="en-US" dirty="0" smtClean="0">
                <a:latin typeface="Arial" pitchFamily="34" charset="0"/>
              </a:rPr>
            </a:br>
            <a:endParaRPr lang="en-US" dirty="0" smtClean="0">
              <a:latin typeface="Arial" pitchFamily="34" charset="0"/>
            </a:endParaRPr>
          </a:p>
          <a:p>
            <a:pPr eaLnBrk="1" hangingPunct="1">
              <a:buFont typeface="Arial" pitchFamily="34" charset="0"/>
              <a:buChar char="•"/>
            </a:pPr>
            <a:r>
              <a:rPr lang="en-US" dirty="0" smtClean="0">
                <a:latin typeface="Arial" pitchFamily="34" charset="0"/>
              </a:rPr>
              <a:t>Increase in Supply</a:t>
            </a:r>
          </a:p>
          <a:p>
            <a:pPr lvl="1" eaLnBrk="1" hangingPunct="1">
              <a:buFont typeface="Arial" pitchFamily="34" charset="0"/>
              <a:buChar char="•"/>
            </a:pPr>
            <a:r>
              <a:rPr lang="en-US" dirty="0" smtClean="0">
                <a:latin typeface="Arial" pitchFamily="34" charset="0"/>
              </a:rPr>
              <a:t>Represented by a rightward or downward shift in the supply curve</a:t>
            </a:r>
          </a:p>
          <a:p>
            <a:pPr lvl="1" eaLnBrk="1" hangingPunct="1">
              <a:buFont typeface="Arial" pitchFamily="34" charset="0"/>
              <a:buChar char="•"/>
            </a:pPr>
            <a:r>
              <a:rPr lang="en-US" dirty="0" smtClean="0">
                <a:latin typeface="Arial" pitchFamily="34" charset="0"/>
              </a:rPr>
              <a:t>Result of a change that makes sellers willing to offer a larger quantity of a good at the current price and/or to offer the current quantity at a lower price</a:t>
            </a:r>
          </a:p>
          <a:p>
            <a:pPr lvl="1" eaLnBrk="1" hangingPunct="1">
              <a:buFont typeface="Arial" pitchFamily="34" charset="0"/>
              <a:buChar char="•"/>
            </a:pPr>
            <a:r>
              <a:rPr lang="en-US" dirty="0" smtClean="0">
                <a:latin typeface="Arial" pitchFamily="34" charset="0"/>
              </a:rPr>
              <a:t>Will create a surplus and cause the equilibrium price to decrease</a:t>
            </a:r>
          </a:p>
          <a:p>
            <a:pPr eaLnBrk="1" hangingPunct="1">
              <a:buFont typeface="Arial" pitchFamily="34" charset="0"/>
              <a:buChar char="•"/>
            </a:pP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a:t>
            </a:r>
            <a:r>
              <a:rPr lang="en-US" baseline="0" dirty="0" smtClean="0"/>
              <a:t> two main disciplines under the heading of “economics” are microeconomics and macroeconomics.  Most of the specialty fields within economics typically fall primarily under one of these two categories; e.g., managerial economics involves the application of microeconomics to </a:t>
            </a:r>
            <a:r>
              <a:rPr lang="en-US" sz="1200" dirty="0" smtClean="0"/>
              <a:t>analyze managerial actions and their effect on firm performance.</a:t>
            </a:r>
            <a:r>
              <a:rPr lang="en-US" baseline="0" dirty="0" smtClean="0"/>
              <a:t>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other required economics course in the EMBA program (ECO 5110, entitled “Key Global Economic and Strategic Issues”) is offered in the final semester and has more of a “macro” orientation.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A good example of a powerful decision</a:t>
            </a:r>
            <a:r>
              <a:rPr lang="en-US" sz="1200" baseline="0" dirty="0" smtClean="0"/>
              <a:t>-making tool is backward induction, which is the </a:t>
            </a:r>
            <a:r>
              <a:rPr lang="en-US" sz="1200" b="0" i="0" kern="1200" dirty="0" smtClean="0">
                <a:solidFill>
                  <a:schemeClr val="tx1"/>
                </a:solidFill>
                <a:latin typeface="Arial" charset="0"/>
                <a:ea typeface="+mn-ea"/>
                <a:cs typeface="+mn-cs"/>
              </a:rPr>
              <a:t>process of reasoning backwards in time, from the end of a problem or situation, to determine a sequence of optimal actions</a:t>
            </a:r>
            <a:r>
              <a:rPr lang="en-US" sz="1200" b="0" i="0" kern="1200" baseline="0" dirty="0" smtClean="0">
                <a:solidFill>
                  <a:schemeClr val="tx1"/>
                </a:solidFill>
                <a:latin typeface="Arial" charset="0"/>
                <a:ea typeface="+mn-ea"/>
                <a:cs typeface="+mn-cs"/>
              </a:rPr>
              <a:t>.  This decision-making framework is used in game theory, as well as various other settings.</a:t>
            </a:r>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latin typeface="Arial" pitchFamily="34" charset="0"/>
              </a:rPr>
              <a:t> Behavioral economics and finance attempt to incorporate aspects of psychology into their models.  Examples include:</a:t>
            </a:r>
          </a:p>
          <a:p>
            <a:pPr lvl="1">
              <a:buFontTx/>
              <a:buChar char="•"/>
            </a:pPr>
            <a:r>
              <a:rPr lang="en-US" dirty="0" smtClean="0">
                <a:latin typeface="Arial" pitchFamily="34" charset="0"/>
              </a:rPr>
              <a:t>Economics: reform of pension laws in 2006 which set 401-K enrollment as the default option from which workers opt out, instead of the other way around (behavioral economics research has shown that people often tend to be rather lethargic about taking actions).</a:t>
            </a:r>
          </a:p>
          <a:p>
            <a:pPr lvl="1">
              <a:buFontTx/>
              <a:buChar char="•"/>
            </a:pPr>
            <a:r>
              <a:rPr lang="en-US" dirty="0" smtClean="0">
                <a:latin typeface="Arial" pitchFamily="34" charset="0"/>
              </a:rPr>
              <a:t>Finance: Rational choice models imply that investors try for</a:t>
            </a:r>
            <a:r>
              <a:rPr lang="en-US" baseline="0" dirty="0" smtClean="0">
                <a:latin typeface="Arial" pitchFamily="34" charset="0"/>
              </a:rPr>
              <a:t> the best possible tradeoffs between risk and return; however, psychological research suggests that </a:t>
            </a:r>
            <a:r>
              <a:rPr lang="en-US" sz="1200" dirty="0" smtClean="0"/>
              <a:t>investors may prefer avoiding</a:t>
            </a:r>
            <a:r>
              <a:rPr lang="en-US" sz="1200" baseline="0" dirty="0" smtClean="0"/>
              <a:t> </a:t>
            </a:r>
            <a:r>
              <a:rPr lang="en-US" sz="1200" dirty="0" smtClean="0"/>
              <a:t>losses to acquiring gains (note</a:t>
            </a:r>
            <a:r>
              <a:rPr lang="en-US" sz="1200" baseline="0" dirty="0" smtClean="0"/>
              <a:t> that if this is the case, it could create retirement security problems in society).  This behavioral tendency is commonly referred to as “loss aversion” </a:t>
            </a:r>
            <a:endParaRPr lang="en-US" dirty="0" smtClean="0">
              <a:latin typeface="Arial" pitchFamily="34" charset="0"/>
            </a:endParaRPr>
          </a:p>
          <a:p>
            <a:pPr>
              <a:buFontTx/>
              <a:buChar char="•"/>
            </a:pPr>
            <a:r>
              <a:rPr lang="en-US" dirty="0" smtClean="0">
                <a:latin typeface="Arial" pitchFamily="34" charset="0"/>
              </a:rPr>
              <a:t>Aspects of accounting also utilize psychological principles; e.g., in the area of auditing.  </a:t>
            </a:r>
          </a:p>
          <a:p>
            <a:pPr>
              <a:buFontTx/>
              <a:buChar char="•"/>
            </a:pPr>
            <a:r>
              <a:rPr lang="en-US" dirty="0" smtClean="0">
                <a:latin typeface="Arial" pitchFamily="34" charset="0"/>
              </a:rPr>
              <a:t>Marketing makes extensive use of economics (e.g., formulation of pricing strategies based upon price elasticity) and some management theorists use game theory concepts.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p:spPr>
        <p:txBody>
          <a:bodyPr/>
          <a:lstStyle/>
          <a:p>
            <a:pPr>
              <a:buFontTx/>
              <a:buChar char="•"/>
            </a:pPr>
            <a:r>
              <a:rPr lang="en-US" dirty="0" smtClean="0">
                <a:latin typeface="Arial" pitchFamily="34" charset="0"/>
              </a:rPr>
              <a:t>The “official” course description is that ECO 5315 is “…designed to cover aspects of micro-theory that are relevant for decision making within the firm. Emphasis is placed on the decision-making process.”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r>
              <a:rPr lang="en-US"/>
              <a:t>Page ‹#›</a:t>
            </a:r>
          </a:p>
        </p:txBody>
      </p:sp>
      <p:sp>
        <p:nvSpPr>
          <p:cNvPr id="12" name="Footer Placeholder 16"/>
          <p:cNvSpPr>
            <a:spLocks noGrp="1"/>
          </p:cNvSpPr>
          <p:nvPr>
            <p:ph type="ftr" sz="quarter" idx="11"/>
          </p:nvPr>
        </p:nvSpPr>
        <p:spPr/>
        <p:txBody>
          <a:bodyPr/>
          <a:lstStyle>
            <a:lvl1pPr>
              <a:defRPr/>
            </a:lvl1pPr>
          </a:lstStyle>
          <a:p>
            <a:pPr>
              <a:defRPr/>
            </a:pPr>
            <a:r>
              <a:rPr lang="en-US"/>
              <a:t>Lecture 1: Introduction to Managerial Economics</a:t>
            </a: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CC9C1865-A56E-41DC-90FD-14E5DF51428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t>Page ‹#›</a:t>
            </a:r>
          </a:p>
        </p:txBody>
      </p:sp>
      <p:sp>
        <p:nvSpPr>
          <p:cNvPr id="5" name="Footer Placeholder 2"/>
          <p:cNvSpPr>
            <a:spLocks noGrp="1"/>
          </p:cNvSpPr>
          <p:nvPr>
            <p:ph type="ftr" sz="quarter" idx="11"/>
          </p:nvPr>
        </p:nvSpPr>
        <p:spPr/>
        <p:txBody>
          <a:bodyPr/>
          <a:lstStyle>
            <a:lvl1pPr>
              <a:defRPr/>
            </a:lvl1pPr>
          </a:lstStyle>
          <a:p>
            <a:pPr>
              <a:defRPr/>
            </a:pPr>
            <a:r>
              <a:rPr lang="en-US"/>
              <a:t>Lecture 1: Introduction to Managerial Economics</a:t>
            </a:r>
          </a:p>
        </p:txBody>
      </p:sp>
      <p:sp>
        <p:nvSpPr>
          <p:cNvPr id="6" name="Slide Number Placeholder 22"/>
          <p:cNvSpPr>
            <a:spLocks noGrp="1"/>
          </p:cNvSpPr>
          <p:nvPr>
            <p:ph type="sldNum" sz="quarter" idx="12"/>
          </p:nvPr>
        </p:nvSpPr>
        <p:spPr/>
        <p:txBody>
          <a:bodyPr/>
          <a:lstStyle>
            <a:lvl1pPr>
              <a:defRPr/>
            </a:lvl1pPr>
          </a:lstStyle>
          <a:p>
            <a:pPr>
              <a:defRPr/>
            </a:pPr>
            <a:fld id="{2F29D85C-8CE8-4DE3-AE66-DD0E26DA21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t>Page ‹#›</a:t>
            </a:r>
          </a:p>
        </p:txBody>
      </p:sp>
      <p:sp>
        <p:nvSpPr>
          <p:cNvPr id="5" name="Footer Placeholder 2"/>
          <p:cNvSpPr>
            <a:spLocks noGrp="1"/>
          </p:cNvSpPr>
          <p:nvPr>
            <p:ph type="ftr" sz="quarter" idx="11"/>
          </p:nvPr>
        </p:nvSpPr>
        <p:spPr/>
        <p:txBody>
          <a:bodyPr/>
          <a:lstStyle>
            <a:lvl1pPr>
              <a:defRPr/>
            </a:lvl1pPr>
          </a:lstStyle>
          <a:p>
            <a:pPr>
              <a:defRPr/>
            </a:pPr>
            <a:r>
              <a:rPr lang="en-US"/>
              <a:t>Lecture 1: Introduction to Managerial Economics</a:t>
            </a:r>
          </a:p>
        </p:txBody>
      </p:sp>
      <p:sp>
        <p:nvSpPr>
          <p:cNvPr id="6" name="Slide Number Placeholder 22"/>
          <p:cNvSpPr>
            <a:spLocks noGrp="1"/>
          </p:cNvSpPr>
          <p:nvPr>
            <p:ph type="sldNum" sz="quarter" idx="12"/>
          </p:nvPr>
        </p:nvSpPr>
        <p:spPr/>
        <p:txBody>
          <a:bodyPr/>
          <a:lstStyle>
            <a:lvl1pPr>
              <a:defRPr/>
            </a:lvl1pPr>
          </a:lstStyle>
          <a:p>
            <a:pPr>
              <a:defRPr/>
            </a:pPr>
            <a:fld id="{F15530BD-3C03-4DDE-8CF7-05726DA3E5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09600" y="1447800"/>
            <a:ext cx="8077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t>Page ‹#›</a:t>
            </a:r>
          </a:p>
        </p:txBody>
      </p:sp>
      <p:sp>
        <p:nvSpPr>
          <p:cNvPr id="5" name="Footer Placeholder 2"/>
          <p:cNvSpPr>
            <a:spLocks noGrp="1"/>
          </p:cNvSpPr>
          <p:nvPr>
            <p:ph type="ftr" sz="quarter" idx="11"/>
          </p:nvPr>
        </p:nvSpPr>
        <p:spPr/>
        <p:txBody>
          <a:bodyPr/>
          <a:lstStyle>
            <a:lvl1pPr>
              <a:defRPr/>
            </a:lvl1pPr>
          </a:lstStyle>
          <a:p>
            <a:pPr>
              <a:defRPr/>
            </a:pPr>
            <a:r>
              <a:rPr lang="en-US"/>
              <a:t>Lecture 1: Introduction to Managerial Economics</a:t>
            </a:r>
          </a:p>
        </p:txBody>
      </p:sp>
      <p:sp>
        <p:nvSpPr>
          <p:cNvPr id="6" name="Slide Number Placeholder 22"/>
          <p:cNvSpPr>
            <a:spLocks noGrp="1"/>
          </p:cNvSpPr>
          <p:nvPr>
            <p:ph type="sldNum" sz="quarter" idx="12"/>
          </p:nvPr>
        </p:nvSpPr>
        <p:spPr/>
        <p:txBody>
          <a:bodyPr/>
          <a:lstStyle>
            <a:lvl1pPr>
              <a:defRPr/>
            </a:lvl1pPr>
          </a:lstStyle>
          <a:p>
            <a:pPr>
              <a:defRPr/>
            </a:pPr>
            <a:fld id="{0F3D8DEE-C97D-4FF9-B274-B326AC3720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r>
              <a:rPr lang="en-US"/>
              <a:t>Page ‹#›</a:t>
            </a: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a:t>Lecture 1: Introduction to Managerial Economics</a:t>
            </a: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D240DE67-F45F-4A95-845E-4F23AE41790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a:t>Page ‹#›</a:t>
            </a:r>
          </a:p>
        </p:txBody>
      </p:sp>
      <p:sp>
        <p:nvSpPr>
          <p:cNvPr id="6" name="Footer Placeholder 2"/>
          <p:cNvSpPr>
            <a:spLocks noGrp="1"/>
          </p:cNvSpPr>
          <p:nvPr>
            <p:ph type="ftr" sz="quarter" idx="11"/>
          </p:nvPr>
        </p:nvSpPr>
        <p:spPr/>
        <p:txBody>
          <a:bodyPr/>
          <a:lstStyle>
            <a:lvl1pPr>
              <a:defRPr/>
            </a:lvl1pPr>
          </a:lstStyle>
          <a:p>
            <a:pPr>
              <a:defRPr/>
            </a:pPr>
            <a:r>
              <a:rPr lang="en-US"/>
              <a:t>Lecture 1: Introduction to Managerial Economics</a:t>
            </a:r>
          </a:p>
        </p:txBody>
      </p:sp>
      <p:sp>
        <p:nvSpPr>
          <p:cNvPr id="7" name="Slide Number Placeholder 22"/>
          <p:cNvSpPr>
            <a:spLocks noGrp="1"/>
          </p:cNvSpPr>
          <p:nvPr>
            <p:ph type="sldNum" sz="quarter" idx="12"/>
          </p:nvPr>
        </p:nvSpPr>
        <p:spPr/>
        <p:txBody>
          <a:bodyPr/>
          <a:lstStyle>
            <a:lvl1pPr>
              <a:defRPr/>
            </a:lvl1pPr>
          </a:lstStyle>
          <a:p>
            <a:pPr>
              <a:defRPr/>
            </a:pPr>
            <a:fld id="{CF3ABCBC-0A56-4725-AA09-7A58B29BDB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r>
              <a:rPr lang="en-US"/>
              <a:t>Page ‹#›</a:t>
            </a:r>
          </a:p>
        </p:txBody>
      </p:sp>
      <p:sp>
        <p:nvSpPr>
          <p:cNvPr id="8" name="Footer Placeholder 2"/>
          <p:cNvSpPr>
            <a:spLocks noGrp="1"/>
          </p:cNvSpPr>
          <p:nvPr>
            <p:ph type="ftr" sz="quarter" idx="11"/>
          </p:nvPr>
        </p:nvSpPr>
        <p:spPr/>
        <p:txBody>
          <a:bodyPr/>
          <a:lstStyle>
            <a:lvl1pPr>
              <a:defRPr/>
            </a:lvl1pPr>
          </a:lstStyle>
          <a:p>
            <a:pPr>
              <a:defRPr/>
            </a:pPr>
            <a:r>
              <a:rPr lang="en-US"/>
              <a:t>Lecture 1: Introduction to Managerial Economics</a:t>
            </a:r>
          </a:p>
        </p:txBody>
      </p:sp>
      <p:sp>
        <p:nvSpPr>
          <p:cNvPr id="9" name="Slide Number Placeholder 22"/>
          <p:cNvSpPr>
            <a:spLocks noGrp="1"/>
          </p:cNvSpPr>
          <p:nvPr>
            <p:ph type="sldNum" sz="quarter" idx="12"/>
          </p:nvPr>
        </p:nvSpPr>
        <p:spPr/>
        <p:txBody>
          <a:bodyPr/>
          <a:lstStyle>
            <a:lvl1pPr>
              <a:defRPr/>
            </a:lvl1pPr>
          </a:lstStyle>
          <a:p>
            <a:pPr>
              <a:defRPr/>
            </a:pPr>
            <a:fld id="{4F1A2D3E-B33A-4465-A464-D77E7E2530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a:t>Page ‹#›</a:t>
            </a:r>
          </a:p>
        </p:txBody>
      </p:sp>
      <p:sp>
        <p:nvSpPr>
          <p:cNvPr id="4" name="Footer Placeholder 2"/>
          <p:cNvSpPr>
            <a:spLocks noGrp="1"/>
          </p:cNvSpPr>
          <p:nvPr>
            <p:ph type="ftr" sz="quarter" idx="11"/>
          </p:nvPr>
        </p:nvSpPr>
        <p:spPr/>
        <p:txBody>
          <a:bodyPr/>
          <a:lstStyle>
            <a:lvl1pPr>
              <a:defRPr/>
            </a:lvl1pPr>
          </a:lstStyle>
          <a:p>
            <a:pPr>
              <a:defRPr/>
            </a:pPr>
            <a:r>
              <a:rPr lang="en-US"/>
              <a:t>Lecture 1: Introduction to Managerial Economics</a:t>
            </a:r>
          </a:p>
        </p:txBody>
      </p:sp>
      <p:sp>
        <p:nvSpPr>
          <p:cNvPr id="5" name="Slide Number Placeholder 22"/>
          <p:cNvSpPr>
            <a:spLocks noGrp="1"/>
          </p:cNvSpPr>
          <p:nvPr>
            <p:ph type="sldNum" sz="quarter" idx="12"/>
          </p:nvPr>
        </p:nvSpPr>
        <p:spPr/>
        <p:txBody>
          <a:bodyPr/>
          <a:lstStyle>
            <a:lvl1pPr>
              <a:defRPr/>
            </a:lvl1pPr>
          </a:lstStyle>
          <a:p>
            <a:pPr>
              <a:defRPr/>
            </a:pPr>
            <a:fld id="{A73099B0-8B92-47A8-80AF-18B9C5E28C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Page ‹#›</a:t>
            </a:r>
          </a:p>
        </p:txBody>
      </p:sp>
      <p:sp>
        <p:nvSpPr>
          <p:cNvPr id="3" name="Footer Placeholder 2"/>
          <p:cNvSpPr>
            <a:spLocks noGrp="1"/>
          </p:cNvSpPr>
          <p:nvPr>
            <p:ph type="ftr" sz="quarter" idx="11"/>
          </p:nvPr>
        </p:nvSpPr>
        <p:spPr/>
        <p:txBody>
          <a:bodyPr/>
          <a:lstStyle>
            <a:lvl1pPr>
              <a:defRPr/>
            </a:lvl1pPr>
          </a:lstStyle>
          <a:p>
            <a:pPr>
              <a:defRPr/>
            </a:pPr>
            <a:r>
              <a:rPr lang="en-US"/>
              <a:t>Lecture 1: Introduction to Managerial Economics</a:t>
            </a:r>
          </a:p>
        </p:txBody>
      </p:sp>
      <p:sp>
        <p:nvSpPr>
          <p:cNvPr id="4" name="Slide Number Placeholder 22"/>
          <p:cNvSpPr>
            <a:spLocks noGrp="1"/>
          </p:cNvSpPr>
          <p:nvPr>
            <p:ph type="sldNum" sz="quarter" idx="12"/>
          </p:nvPr>
        </p:nvSpPr>
        <p:spPr/>
        <p:txBody>
          <a:bodyPr/>
          <a:lstStyle>
            <a:lvl1pPr>
              <a:defRPr/>
            </a:lvl1pPr>
          </a:lstStyle>
          <a:p>
            <a:pPr>
              <a:defRPr/>
            </a:pPr>
            <a:fld id="{7D70DF0A-A6F5-4581-9A5F-E16F4C34BC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r>
              <a:rPr lang="en-US"/>
              <a:t>Page ‹#›</a:t>
            </a:r>
          </a:p>
        </p:txBody>
      </p:sp>
      <p:sp>
        <p:nvSpPr>
          <p:cNvPr id="8" name="Footer Placeholder 5"/>
          <p:cNvSpPr>
            <a:spLocks noGrp="1"/>
          </p:cNvSpPr>
          <p:nvPr>
            <p:ph type="ftr" sz="quarter" idx="11"/>
          </p:nvPr>
        </p:nvSpPr>
        <p:spPr/>
        <p:txBody>
          <a:bodyPr/>
          <a:lstStyle>
            <a:lvl1pPr>
              <a:defRPr/>
            </a:lvl1pPr>
          </a:lstStyle>
          <a:p>
            <a:pPr>
              <a:defRPr/>
            </a:pPr>
            <a:r>
              <a:rPr lang="en-US"/>
              <a:t>Lecture 1: Introduction to Managerial Economics</a:t>
            </a:r>
          </a:p>
        </p:txBody>
      </p:sp>
      <p:sp>
        <p:nvSpPr>
          <p:cNvPr id="9" name="Slide Number Placeholder 6"/>
          <p:cNvSpPr>
            <a:spLocks noGrp="1"/>
          </p:cNvSpPr>
          <p:nvPr>
            <p:ph type="sldNum" sz="quarter" idx="12"/>
          </p:nvPr>
        </p:nvSpPr>
        <p:spPr/>
        <p:txBody>
          <a:bodyPr/>
          <a:lstStyle>
            <a:lvl1pPr>
              <a:defRPr/>
            </a:lvl1pPr>
          </a:lstStyle>
          <a:p>
            <a:pPr>
              <a:defRPr/>
            </a:pPr>
            <a:fld id="{EBAD4677-2314-4A35-961B-4893127E85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r>
              <a:rPr lang="en-US"/>
              <a:t>Page ‹#›</a:t>
            </a: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a:t>Lecture 1: Introduction to Managerial Economics</a:t>
            </a: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FA871955-3531-4B09-96AC-765B847BC0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609600" y="274638"/>
            <a:ext cx="8077200" cy="792162"/>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r>
              <a:rPr lang="en-US"/>
              <a:t>Page ‹#›</a:t>
            </a: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r>
              <a:rPr lang="en-US"/>
              <a:t>Lecture 1: Introduction to Managerial Economics</a:t>
            </a: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9977D909-A18E-4CF1-B68E-6E441CA81E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6" r:id="rId1"/>
    <p:sldLayoutId id="2147484189" r:id="rId2"/>
    <p:sldLayoutId id="2147484197" r:id="rId3"/>
    <p:sldLayoutId id="2147484190" r:id="rId4"/>
    <p:sldLayoutId id="2147484191" r:id="rId5"/>
    <p:sldLayoutId id="2147484192" r:id="rId6"/>
    <p:sldLayoutId id="2147484193" r:id="rId7"/>
    <p:sldLayoutId id="2147484198" r:id="rId8"/>
    <p:sldLayoutId id="2147484199" r:id="rId9"/>
    <p:sldLayoutId id="2147484194" r:id="rId10"/>
    <p:sldLayoutId id="2147484195" r:id="rId11"/>
  </p:sldLayoutIdLst>
  <p:hf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conomics.garven.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econblog.garven.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Alfred_Marshal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statemaster.com/encyclopedia/New-Ideas-from-Dead-Economists" TargetMode="External"/><Relationship Id="rId4" Type="http://schemas.openxmlformats.org/officeDocument/2006/relationships/hyperlink" Target="http://www.statemaster.com/encyclopedia/Todd-G.-Buchholz"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krugman.blogs.nytimes.com/2009/09/11/mathematics-and-economic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econosseur.com/2009/02/why-economists-use-so-much-math.html" TargetMode="External"/><Relationship Id="rId4" Type="http://schemas.openxmlformats.org/officeDocument/2006/relationships/hyperlink" Target="http://gregmankiw.blogspot.com/2006/09/why-aspiring-economists-need-math.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2.xml.rels><?xml version="1.0" encoding="UTF-8" standalone="yes"?>
<Relationships xmlns="http://schemas.openxmlformats.org/package/2006/relationships"><Relationship Id="rId3" Type="http://schemas.openxmlformats.org/officeDocument/2006/relationships/hyperlink" Target="http://www.ari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aria.org/rts"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Word_Document1.docx"/></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Word_Document2.doc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Word_97_-_2003_Document4.doc"/></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Word_97_-_2003_Document5.doc"/></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Word_97_-_2003_Document6.doc"/></Relationships>
</file>

<file path=ppt/slides/_rels/slide3.xml.rels><?xml version="1.0" encoding="UTF-8" standalone="yes"?>
<Relationships xmlns="http://schemas.openxmlformats.org/package/2006/relationships"><Relationship Id="rId3" Type="http://schemas.openxmlformats.org/officeDocument/2006/relationships/hyperlink" Target="http://books.wwnorton.com/books/detail.aspx?ID=1338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hyperlink" Target="http://economics.garven.com/fall2009/profitmax.xls" TargetMode="External"/><Relationship Id="rId4" Type="http://schemas.openxmlformats.org/officeDocument/2006/relationships/oleObject" Target="../embeddings/Microsoft_Office_Word_97_-_2003_Document7.doc"/></Relationships>
</file>

<file path=ppt/slides/_rels/slide31.xml.rels><?xml version="1.0" encoding="UTF-8" standalone="yes"?>
<Relationships xmlns="http://schemas.openxmlformats.org/package/2006/relationships"><Relationship Id="rId3" Type="http://schemas.openxmlformats.org/officeDocument/2006/relationships/hyperlink" Target="http://economics.garven.com/fall2009/nursinghome.xl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hyperlink" Target="http://economics.garven.com/fall2009/presentvalue.xlsx" TargetMode="Externa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Microsoft_Office_Word_97_-_2003_Document9.doc"/><Relationship Id="rId4" Type="http://schemas.openxmlformats.org/officeDocument/2006/relationships/oleObject" Target="../embeddings/Microsoft_Office_Word_97_-_2003_Document8.doc"/></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Microsoft_Office_Word_97_-_2003_Document11.doc"/><Relationship Id="rId4" Type="http://schemas.openxmlformats.org/officeDocument/2006/relationships/oleObject" Target="../embeddings/Microsoft_Office_Word_97_-_2003_Document10.doc"/></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Microsoft_Office_Word_97_-_2003_Document13.doc"/><Relationship Id="rId4" Type="http://schemas.openxmlformats.org/officeDocument/2006/relationships/oleObject" Target="../embeddings/Microsoft_Office_Word_97_-_2003_Document12.doc"/></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Microsoft_Office_Word_97_-_2003_Document15.doc"/><Relationship Id="rId4" Type="http://schemas.openxmlformats.org/officeDocument/2006/relationships/oleObject" Target="../embeddings/Microsoft_Office_Word_97_-_2003_Document14.doc"/></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Microsoft_Office_Word_97_-_2003_Document16.doc"/></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knowledge.wharton.upenn.edu/article.cfm?articleid=2350"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4"/>
          <p:cNvSpPr>
            <a:spLocks noGrp="1" noChangeArrowheads="1"/>
          </p:cNvSpPr>
          <p:nvPr>
            <p:ph type="ctrTitle"/>
          </p:nvPr>
        </p:nvSpPr>
        <p:spPr>
          <a:xfrm>
            <a:off x="457200" y="1506538"/>
            <a:ext cx="8229600" cy="1470025"/>
          </a:xfrm>
        </p:spPr>
        <p:txBody>
          <a:bodyPr/>
          <a:lstStyle/>
          <a:p>
            <a:r>
              <a:rPr dirty="0" smtClean="0"/>
              <a:t>Lecture 1</a:t>
            </a:r>
          </a:p>
        </p:txBody>
      </p:sp>
      <p:sp>
        <p:nvSpPr>
          <p:cNvPr id="19459" name="Rectangle 9"/>
          <p:cNvSpPr>
            <a:spLocks noGrp="1" noChangeArrowheads="1"/>
          </p:cNvSpPr>
          <p:nvPr>
            <p:ph type="subTitle" idx="1"/>
          </p:nvPr>
        </p:nvSpPr>
        <p:spPr/>
        <p:txBody>
          <a:bodyPr/>
          <a:lstStyle/>
          <a:p>
            <a:r>
              <a:rPr lang="en-US" sz="4400" dirty="0" smtClean="0"/>
              <a:t>Introduction to </a:t>
            </a:r>
          </a:p>
          <a:p>
            <a:r>
              <a:rPr lang="en-US" sz="4400" dirty="0" smtClean="0"/>
              <a:t>Managerial Economics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274638"/>
            <a:ext cx="7772400" cy="639762"/>
          </a:xfrm>
        </p:spPr>
        <p:txBody>
          <a:bodyPr/>
          <a:lstStyle/>
          <a:p>
            <a:pPr eaLnBrk="1" hangingPunct="1"/>
            <a:r>
              <a:rPr lang="en-US" dirty="0" smtClean="0"/>
              <a:t>Internet Resources</a:t>
            </a:r>
          </a:p>
        </p:txBody>
      </p:sp>
      <p:sp>
        <p:nvSpPr>
          <p:cNvPr id="13315" name="Footer Placeholder 7"/>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7" name="Slide Number Placeholder 6"/>
          <p:cNvSpPr>
            <a:spLocks noGrp="1"/>
          </p:cNvSpPr>
          <p:nvPr>
            <p:ph type="sldNum" sz="quarter" idx="12"/>
          </p:nvPr>
        </p:nvSpPr>
        <p:spPr/>
        <p:txBody>
          <a:bodyPr>
            <a:normAutofit/>
          </a:bodyPr>
          <a:lstStyle/>
          <a:p>
            <a:pPr>
              <a:defRPr/>
            </a:pPr>
            <a:fld id="{D1542F40-AF28-4E9D-BC90-79C8964D68EF}" type="slidenum">
              <a:rPr lang="en-US"/>
              <a:pPr>
                <a:defRPr/>
              </a:pPr>
              <a:t>10</a:t>
            </a:fld>
            <a:endParaRPr lang="en-US" dirty="0"/>
          </a:p>
        </p:txBody>
      </p:sp>
      <p:sp>
        <p:nvSpPr>
          <p:cNvPr id="4" name="Rectangle 3"/>
          <p:cNvSpPr txBox="1">
            <a:spLocks noChangeArrowheads="1"/>
          </p:cNvSpPr>
          <p:nvPr/>
        </p:nvSpPr>
        <p:spPr bwMode="auto">
          <a:xfrm>
            <a:off x="304800" y="914400"/>
            <a:ext cx="8534400" cy="5486400"/>
          </a:xfrm>
          <a:prstGeom prst="rect">
            <a:avLst/>
          </a:prstGeom>
          <a:noFill/>
          <a:ln w="12700">
            <a:noFill/>
            <a:miter lim="800000"/>
            <a:headEnd/>
            <a:tailEnd/>
          </a:ln>
        </p:spPr>
        <p:txBody>
          <a:bodyPr lIns="90488" tIns="44450" rIns="90488" bIns="44450"/>
          <a:lstStyle/>
          <a:p>
            <a:pPr marL="342900" indent="-342900">
              <a:spcBef>
                <a:spcPct val="20000"/>
              </a:spcBef>
              <a:buClr>
                <a:schemeClr val="tx1"/>
              </a:buClr>
              <a:buFontTx/>
              <a:buChar char="•"/>
              <a:defRPr/>
            </a:pPr>
            <a:r>
              <a:rPr lang="en-US" sz="3600" b="1" kern="0" dirty="0">
                <a:latin typeface="+mn-lt"/>
              </a:rPr>
              <a:t>Class website: </a:t>
            </a:r>
            <a:r>
              <a:rPr lang="en-US" sz="3600" kern="0" dirty="0">
                <a:latin typeface="+mn-lt"/>
                <a:hlinkClick r:id="rId3"/>
              </a:rPr>
              <a:t>http://economics.garven.com</a:t>
            </a:r>
            <a:r>
              <a:rPr lang="en-US" sz="3600" kern="0" dirty="0">
                <a:latin typeface="+mn-lt"/>
              </a:rPr>
              <a:t> </a:t>
            </a:r>
          </a:p>
          <a:p>
            <a:pPr marL="742950" lvl="1" indent="-285750">
              <a:spcBef>
                <a:spcPct val="20000"/>
              </a:spcBef>
              <a:buClr>
                <a:schemeClr val="tx1"/>
              </a:buClr>
              <a:buFontTx/>
              <a:buChar char="•"/>
              <a:defRPr/>
            </a:pPr>
            <a:r>
              <a:rPr lang="en-US" sz="3200" kern="0" dirty="0">
                <a:latin typeface="+mn-lt"/>
              </a:rPr>
              <a:t>The source for readings</a:t>
            </a:r>
            <a:r>
              <a:rPr lang="en-US" sz="3200" kern="0" dirty="0" smtClean="0">
                <a:latin typeface="+mn-lt"/>
              </a:rPr>
              <a:t>,</a:t>
            </a:r>
            <a:r>
              <a:rPr lang="en-US" sz="3200" kern="0" dirty="0" smtClean="0"/>
              <a:t> lecture notes,</a:t>
            </a:r>
            <a:r>
              <a:rPr lang="en-US" sz="3200" kern="0" dirty="0" smtClean="0">
                <a:latin typeface="+mn-lt"/>
              </a:rPr>
              <a:t> </a:t>
            </a:r>
            <a:r>
              <a:rPr lang="en-US" sz="3200" kern="0" dirty="0">
                <a:latin typeface="+mn-lt"/>
              </a:rPr>
              <a:t>problem </a:t>
            </a:r>
            <a:r>
              <a:rPr lang="en-US" sz="3200" kern="0" dirty="0" smtClean="0">
                <a:latin typeface="+mn-lt"/>
              </a:rPr>
              <a:t>sets, etc</a:t>
            </a:r>
            <a:r>
              <a:rPr lang="en-US" sz="3200" kern="0" dirty="0">
                <a:latin typeface="+mn-lt"/>
              </a:rPr>
              <a:t>.</a:t>
            </a:r>
          </a:p>
          <a:p>
            <a:pPr marL="742950" lvl="1" indent="-285750">
              <a:spcBef>
                <a:spcPct val="20000"/>
              </a:spcBef>
              <a:buClr>
                <a:schemeClr val="tx1"/>
              </a:buClr>
              <a:buFontTx/>
              <a:buChar char="•"/>
              <a:defRPr/>
            </a:pPr>
            <a:r>
              <a:rPr lang="en-US" sz="3200" kern="0" dirty="0">
                <a:latin typeface="+mn-lt"/>
              </a:rPr>
              <a:t>For links requiring authentication, use </a:t>
            </a:r>
            <a:r>
              <a:rPr lang="en-US" sz="3200" kern="0" dirty="0" smtClean="0">
                <a:latin typeface="+mn-lt"/>
              </a:rPr>
              <a:t>“econ” </a:t>
            </a:r>
            <a:r>
              <a:rPr lang="en-US" sz="3200" kern="0" dirty="0">
                <a:latin typeface="+mn-lt"/>
              </a:rPr>
              <a:t>as your username and “</a:t>
            </a:r>
            <a:r>
              <a:rPr lang="en-US" sz="3200" kern="0" dirty="0" err="1">
                <a:latin typeface="+mn-lt"/>
              </a:rPr>
              <a:t>baylor</a:t>
            </a:r>
            <a:r>
              <a:rPr lang="en-US" sz="3200" kern="0" dirty="0">
                <a:latin typeface="+mn-lt"/>
              </a:rPr>
              <a:t>” as your </a:t>
            </a:r>
            <a:r>
              <a:rPr lang="en-US" sz="3200" kern="0" dirty="0" smtClean="0">
                <a:latin typeface="+mn-lt"/>
              </a:rPr>
              <a:t>password (all lowercase). </a:t>
            </a:r>
            <a:endParaRPr lang="en-US" sz="3200" kern="0" dirty="0">
              <a:latin typeface="+mn-lt"/>
            </a:endParaRPr>
          </a:p>
          <a:p>
            <a:pPr marL="342900" indent="-342900">
              <a:spcBef>
                <a:spcPct val="20000"/>
              </a:spcBef>
              <a:buClr>
                <a:schemeClr val="tx1"/>
              </a:buClr>
              <a:buFontTx/>
              <a:buChar char="•"/>
              <a:defRPr/>
            </a:pPr>
            <a:r>
              <a:rPr lang="en-US" sz="3600" b="1" kern="0" dirty="0">
                <a:latin typeface="+mn-lt"/>
              </a:rPr>
              <a:t>Class weblog: </a:t>
            </a:r>
            <a:r>
              <a:rPr lang="en-US" sz="3600" kern="0" dirty="0">
                <a:latin typeface="+mn-lt"/>
                <a:hlinkClick r:id="rId4"/>
              </a:rPr>
              <a:t>http://econblog.garven.com</a:t>
            </a:r>
            <a:r>
              <a:rPr lang="en-US" sz="3600" kern="0" dirty="0">
                <a:latin typeface="+mn-lt"/>
              </a:rPr>
              <a:t> </a:t>
            </a:r>
            <a:endParaRPr lang="en-US" sz="3600" b="1" kern="0" dirty="0">
              <a:latin typeface="+mn-lt"/>
            </a:endParaRPr>
          </a:p>
          <a:p>
            <a:pPr marL="742950" lvl="1" indent="-285750">
              <a:spcBef>
                <a:spcPct val="20000"/>
              </a:spcBef>
              <a:buClr>
                <a:schemeClr val="tx1"/>
              </a:buClr>
              <a:buFontTx/>
              <a:buChar char="•"/>
              <a:defRPr/>
            </a:pPr>
            <a:r>
              <a:rPr lang="en-US" sz="3200" kern="0" dirty="0">
                <a:latin typeface="+mn-lt"/>
              </a:rPr>
              <a:t>I use the class blog to post important announcements </a:t>
            </a:r>
            <a:r>
              <a:rPr lang="en-US" sz="3200" kern="0" dirty="0" smtClean="0">
                <a:latin typeface="+mn-lt"/>
              </a:rPr>
              <a:t>and provide </a:t>
            </a:r>
            <a:r>
              <a:rPr lang="en-US" sz="3200" kern="0" dirty="0">
                <a:latin typeface="+mn-lt"/>
              </a:rPr>
              <a:t>insights linking course topics with the “real” world.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all the math?</a:t>
            </a:r>
            <a:endParaRPr lang="en-US" dirty="0"/>
          </a:p>
        </p:txBody>
      </p:sp>
      <p:sp>
        <p:nvSpPr>
          <p:cNvPr id="3" name="Content Placeholder 2"/>
          <p:cNvSpPr>
            <a:spLocks noGrp="1"/>
          </p:cNvSpPr>
          <p:nvPr>
            <p:ph sz="quarter" idx="1"/>
          </p:nvPr>
        </p:nvSpPr>
        <p:spPr>
          <a:xfrm>
            <a:off x="609600" y="1219200"/>
            <a:ext cx="8077200" cy="4800600"/>
          </a:xfrm>
        </p:spPr>
        <p:txBody>
          <a:bodyPr/>
          <a:lstStyle/>
          <a:p>
            <a:r>
              <a:rPr lang="en-US" sz="3200" dirty="0" smtClean="0"/>
              <a:t>Perspective from the great master, </a:t>
            </a:r>
            <a:r>
              <a:rPr lang="en-US" sz="3200" dirty="0" smtClean="0">
                <a:hlinkClick r:id="rId3"/>
              </a:rPr>
              <a:t>Alfred Marshall</a:t>
            </a:r>
            <a:r>
              <a:rPr lang="en-US" sz="3200" dirty="0" smtClean="0"/>
              <a:t>:</a:t>
            </a:r>
            <a:r>
              <a:rPr lang="en-US" sz="2800" dirty="0" smtClean="0"/>
              <a:t/>
            </a:r>
            <a:br>
              <a:rPr lang="en-US" sz="2800" dirty="0" smtClean="0"/>
            </a:br>
            <a:r>
              <a:rPr lang="en-US" sz="2800" dirty="0" smtClean="0"/>
              <a:t/>
            </a:r>
            <a:br>
              <a:rPr lang="en-US" sz="2800" dirty="0" smtClean="0"/>
            </a:br>
            <a:r>
              <a:rPr lang="en-US" sz="2800" dirty="0" smtClean="0"/>
              <a:t>In a letter to his protégée, A.C. </a:t>
            </a:r>
            <a:r>
              <a:rPr lang="en-US" sz="2800" dirty="0" err="1" smtClean="0"/>
              <a:t>Pigou</a:t>
            </a:r>
            <a:r>
              <a:rPr lang="en-US" sz="2800" dirty="0" smtClean="0"/>
              <a:t>, he [Marshall] laid out the following system: “(1) Use mathematics as shorthand language, rather than as an engine of inquiry. </a:t>
            </a:r>
            <a:br>
              <a:rPr lang="en-US" sz="2800" dirty="0" smtClean="0"/>
            </a:br>
            <a:r>
              <a:rPr lang="en-US" sz="2800" dirty="0" smtClean="0"/>
              <a:t>(2) Keep to them till you have done. (3) Translate into English. (4) Then illustrate by examples that are important in real life (5) Burn the mathematics. (6) If you can’t succeed in 4, burn 3. This I do often.”</a:t>
            </a:r>
          </a:p>
          <a:p>
            <a:pPr>
              <a:buNone/>
            </a:pPr>
            <a:r>
              <a:rPr lang="en-US" sz="2800" dirty="0" smtClean="0"/>
              <a:t>	</a:t>
            </a:r>
            <a:r>
              <a:rPr lang="en-US" sz="1600" dirty="0" smtClean="0"/>
              <a:t>Source: </a:t>
            </a:r>
            <a:r>
              <a:rPr lang="en-US" sz="1600" dirty="0" smtClean="0">
                <a:hlinkClick r:id="rId4"/>
              </a:rPr>
              <a:t>Todd G. Buchholz</a:t>
            </a:r>
            <a:r>
              <a:rPr lang="en-US" sz="1600" dirty="0" smtClean="0"/>
              <a:t>, 1989, </a:t>
            </a:r>
            <a:r>
              <a:rPr lang="en-US" sz="1600" i="1" dirty="0" smtClean="0">
                <a:hlinkClick r:id="rId5"/>
              </a:rPr>
              <a:t>New Ideas from Dead Economists, </a:t>
            </a:r>
            <a:r>
              <a:rPr lang="en-US" sz="1600" dirty="0" smtClean="0">
                <a:hlinkClick r:id="rId5"/>
              </a:rPr>
              <a:t>New York: Penguin Group, p. 151.</a:t>
            </a:r>
            <a:endParaRPr lang="en-US" sz="2800" dirty="0" smtClean="0"/>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all the math?</a:t>
            </a:r>
            <a:endParaRPr lang="en-US" dirty="0"/>
          </a:p>
        </p:txBody>
      </p:sp>
      <p:sp>
        <p:nvSpPr>
          <p:cNvPr id="3" name="Content Placeholder 2"/>
          <p:cNvSpPr>
            <a:spLocks noGrp="1"/>
          </p:cNvSpPr>
          <p:nvPr>
            <p:ph sz="quarter" idx="1"/>
          </p:nvPr>
        </p:nvSpPr>
        <p:spPr>
          <a:xfrm>
            <a:off x="609600" y="1219200"/>
            <a:ext cx="8077200" cy="4800600"/>
          </a:xfrm>
        </p:spPr>
        <p:txBody>
          <a:bodyPr/>
          <a:lstStyle/>
          <a:p>
            <a:r>
              <a:rPr lang="en-US" sz="2800" dirty="0" smtClean="0"/>
              <a:t>Perspectives from the economics blogosphere:</a:t>
            </a:r>
          </a:p>
          <a:p>
            <a:pPr lvl="1"/>
            <a:r>
              <a:rPr lang="en-US" sz="2500" dirty="0" smtClean="0">
                <a:hlinkClick r:id="rId3"/>
              </a:rPr>
              <a:t>Nobel laureate Paul </a:t>
            </a:r>
            <a:r>
              <a:rPr lang="en-US" sz="2500" dirty="0" err="1" smtClean="0">
                <a:hlinkClick r:id="rId3"/>
              </a:rPr>
              <a:t>Krugman</a:t>
            </a:r>
            <a:r>
              <a:rPr lang="en-US" sz="2500" dirty="0" smtClean="0"/>
              <a:t> notes that “Math in economics can be extremely useful”, and that math can serve an essential analytic function by helping to clarify one’s thoughts. </a:t>
            </a:r>
          </a:p>
          <a:p>
            <a:pPr lvl="1"/>
            <a:r>
              <a:rPr lang="en-US" sz="2500" dirty="0" smtClean="0">
                <a:hlinkClick r:id="rId4"/>
              </a:rPr>
              <a:t>Greg Mankiw</a:t>
            </a:r>
            <a:r>
              <a:rPr lang="en-US" sz="2500" dirty="0" smtClean="0"/>
              <a:t> notes that “Math is good training for the mind. It makes you a more rigorous thinker.”</a:t>
            </a:r>
          </a:p>
          <a:p>
            <a:pPr lvl="1"/>
            <a:r>
              <a:rPr lang="en-US" sz="2500" dirty="0" smtClean="0">
                <a:hlinkClick r:id="rId5"/>
              </a:rPr>
              <a:t>Jason </a:t>
            </a:r>
            <a:r>
              <a:rPr lang="en-US" sz="2500" dirty="0" err="1" smtClean="0">
                <a:hlinkClick r:id="rId5"/>
              </a:rPr>
              <a:t>DeBacker</a:t>
            </a:r>
            <a:r>
              <a:rPr lang="en-US" sz="2500" dirty="0" smtClean="0"/>
              <a:t> observes that math helps to quantify tradeoffs, and that using math “…puts in plain sight the assumptions that lie behind a model and the mechanisms at work in the model”.</a:t>
            </a:r>
          </a:p>
          <a:p>
            <a:r>
              <a:rPr lang="en-US" sz="2800" dirty="0" smtClean="0"/>
              <a:t>However, it is also important to remember that it is better to be vaguely right than precisely wrong!</a:t>
            </a:r>
            <a:endParaRPr lang="en-US" sz="2800" dirty="0"/>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096962"/>
          </a:xfrm>
        </p:spPr>
        <p:txBody>
          <a:bodyPr/>
          <a:lstStyle/>
          <a:p>
            <a:r>
              <a:rPr lang="en-US" sz="3600" dirty="0" smtClean="0"/>
              <a:t>Discrete (algebra) versus continuous (calculus) analysis</a:t>
            </a:r>
            <a:endParaRPr lang="en-US" sz="3600" dirty="0"/>
          </a:p>
        </p:txBody>
      </p:sp>
      <p:sp>
        <p:nvSpPr>
          <p:cNvPr id="6" name="Content Placeholder 5"/>
          <p:cNvSpPr>
            <a:spLocks noGrp="1"/>
          </p:cNvSpPr>
          <p:nvPr>
            <p:ph sz="quarter" idx="1"/>
          </p:nvPr>
        </p:nvSpPr>
        <p:spPr>
          <a:xfrm>
            <a:off x="609600" y="1295400"/>
            <a:ext cx="8077200" cy="4953000"/>
          </a:xfrm>
        </p:spPr>
        <p:txBody>
          <a:bodyPr/>
          <a:lstStyle/>
          <a:p>
            <a:r>
              <a:rPr lang="en-US" sz="3000" dirty="0" smtClean="0"/>
              <a:t>In the textbook’s preface (cf. pp. xx), the authors note that given the choice between algebra and calculus, the average student prefers algebra.</a:t>
            </a:r>
          </a:p>
          <a:p>
            <a:r>
              <a:rPr lang="en-US" sz="3000" dirty="0" smtClean="0"/>
              <a:t>The authors use both algebraic and calculus-based analytic approaches; however, so long as one understands </a:t>
            </a:r>
            <a:r>
              <a:rPr lang="en-US" sz="3000" i="1" dirty="0" smtClean="0"/>
              <a:t>basic</a:t>
            </a:r>
            <a:r>
              <a:rPr lang="en-US" sz="3000" dirty="0" smtClean="0"/>
              <a:t> calculus, the latter approach is often </a:t>
            </a:r>
            <a:r>
              <a:rPr lang="en-US" sz="3000" i="1" dirty="0" smtClean="0"/>
              <a:t>easier</a:t>
            </a:r>
            <a:r>
              <a:rPr lang="en-US" sz="3000" dirty="0" smtClean="0"/>
              <a:t> to grasp. </a:t>
            </a:r>
          </a:p>
          <a:p>
            <a:r>
              <a:rPr lang="en-US" sz="3000" dirty="0" smtClean="0"/>
              <a:t>For those students whose math skills may be a bit on the "rusty" side, I recommend reviewing Appendix A (pp. 597-626) of the textbook.</a:t>
            </a:r>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lstStyle/>
          <a:p>
            <a:r>
              <a:rPr lang="en-US" sz="3600" dirty="0" smtClean="0"/>
              <a:t>QBA 5330 Review: Calculating Derivatives</a:t>
            </a:r>
            <a:endParaRPr lang="en-US" sz="3600"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14</a:t>
            </a:fld>
            <a:endParaRPr lang="en-US"/>
          </a:p>
        </p:txBody>
      </p:sp>
      <p:graphicFrame>
        <p:nvGraphicFramePr>
          <p:cNvPr id="8" name="Object 7"/>
          <p:cNvGraphicFramePr>
            <a:graphicFrameLocks noChangeAspect="1"/>
          </p:cNvGraphicFramePr>
          <p:nvPr/>
        </p:nvGraphicFramePr>
        <p:xfrm>
          <a:off x="538163" y="1219200"/>
          <a:ext cx="7945437" cy="5121275"/>
        </p:xfrm>
        <a:graphic>
          <a:graphicData uri="http://schemas.openxmlformats.org/presentationml/2006/ole">
            <p:oleObj spid="_x0000_s43010" name="Document" r:id="rId4" imgW="7466518" imgH="4805897" progId="Word.Documen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lstStyle/>
          <a:p>
            <a:r>
              <a:rPr lang="en-US" sz="3600" dirty="0" smtClean="0"/>
              <a:t>QBA 5330 Review: Calculating Derivatives</a:t>
            </a:r>
            <a:endParaRPr lang="en-US" sz="3600"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15</a:t>
            </a:fld>
            <a:endParaRPr lang="en-US"/>
          </a:p>
        </p:txBody>
      </p:sp>
      <p:graphicFrame>
        <p:nvGraphicFramePr>
          <p:cNvPr id="6" name="Chart 5"/>
          <p:cNvGraphicFramePr/>
          <p:nvPr/>
        </p:nvGraphicFramePr>
        <p:xfrm>
          <a:off x="457200" y="1219200"/>
          <a:ext cx="83820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lstStyle/>
          <a:p>
            <a:r>
              <a:rPr lang="en-US" sz="3600" dirty="0" smtClean="0"/>
              <a:t>QBA 5330 Review: Calculating Derivatives</a:t>
            </a:r>
            <a:endParaRPr lang="en-US" sz="3600"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16</a:t>
            </a:fld>
            <a:endParaRPr lang="en-US"/>
          </a:p>
        </p:txBody>
      </p:sp>
      <p:graphicFrame>
        <p:nvGraphicFramePr>
          <p:cNvPr id="98306" name="Object 2"/>
          <p:cNvGraphicFramePr>
            <a:graphicFrameLocks noChangeAspect="1"/>
          </p:cNvGraphicFramePr>
          <p:nvPr/>
        </p:nvGraphicFramePr>
        <p:xfrm>
          <a:off x="457200" y="1219200"/>
          <a:ext cx="8077200" cy="4937125"/>
        </p:xfrm>
        <a:graphic>
          <a:graphicData uri="http://schemas.openxmlformats.org/presentationml/2006/ole">
            <p:oleObj spid="_x0000_s98306" name="Document" r:id="rId4" imgW="7590617" imgH="5080150" progId="Word.Documen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lstStyle/>
          <a:p>
            <a:r>
              <a:rPr lang="en-US" sz="3600" dirty="0" smtClean="0"/>
              <a:t>QBA 5330 Review: Calculating Derivatives</a:t>
            </a:r>
            <a:endParaRPr lang="en-US" sz="3600"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17</a:t>
            </a:fld>
            <a:endParaRPr lang="en-US"/>
          </a:p>
        </p:txBody>
      </p:sp>
      <p:graphicFrame>
        <p:nvGraphicFramePr>
          <p:cNvPr id="7" name="Chart 6"/>
          <p:cNvGraphicFramePr/>
          <p:nvPr/>
        </p:nvGraphicFramePr>
        <p:xfrm>
          <a:off x="609600" y="1143000"/>
          <a:ext cx="81280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lstStyle/>
          <a:p>
            <a:r>
              <a:rPr lang="en-US" sz="3600" dirty="0" smtClean="0"/>
              <a:t>QBA 5330 Review: Calculating Derivatives</a:t>
            </a:r>
            <a:endParaRPr lang="en-US" sz="3600" dirty="0"/>
          </a:p>
        </p:txBody>
      </p:sp>
      <p:sp>
        <p:nvSpPr>
          <p:cNvPr id="4" name="Footer Placeholder 3"/>
          <p:cNvSpPr>
            <a:spLocks noGrp="1"/>
          </p:cNvSpPr>
          <p:nvPr>
            <p:ph type="ftr" sz="quarter" idx="11"/>
          </p:nvPr>
        </p:nvSpPr>
        <p:spPr>
          <a:xfrm>
            <a:off x="914400" y="6248400"/>
            <a:ext cx="3962400" cy="457200"/>
          </a:xfrm>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18</a:t>
            </a:fld>
            <a:endParaRPr lang="en-US"/>
          </a:p>
        </p:txBody>
      </p:sp>
      <p:pic>
        <p:nvPicPr>
          <p:cNvPr id="166914" name="Picture 2"/>
          <p:cNvPicPr>
            <a:picLocks noChangeAspect="1" noChangeArrowheads="1"/>
          </p:cNvPicPr>
          <p:nvPr/>
        </p:nvPicPr>
        <p:blipFill>
          <a:blip r:embed="rId3" cstate="print"/>
          <a:srcRect/>
          <a:stretch>
            <a:fillRect/>
          </a:stretch>
        </p:blipFill>
        <p:spPr bwMode="auto">
          <a:xfrm>
            <a:off x="685800" y="990600"/>
            <a:ext cx="7843837" cy="53641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lstStyle/>
          <a:p>
            <a:r>
              <a:rPr lang="en-US" sz="3600" dirty="0" smtClean="0"/>
              <a:t>QBA 5330 Review: Calculating Derivatives</a:t>
            </a:r>
            <a:endParaRPr lang="en-US" sz="3600"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19</a:t>
            </a:fld>
            <a:endParaRPr lang="en-US"/>
          </a:p>
        </p:txBody>
      </p:sp>
      <p:graphicFrame>
        <p:nvGraphicFramePr>
          <p:cNvPr id="15" name="Object 14"/>
          <p:cNvGraphicFramePr>
            <a:graphicFrameLocks noChangeAspect="1"/>
          </p:cNvGraphicFramePr>
          <p:nvPr/>
        </p:nvGraphicFramePr>
        <p:xfrm>
          <a:off x="609600" y="1142999"/>
          <a:ext cx="7924800" cy="5264075"/>
        </p:xfrm>
        <a:graphic>
          <a:graphicData uri="http://schemas.openxmlformats.org/presentationml/2006/ole">
            <p:oleObj spid="_x0000_s168969" name="Document" r:id="rId4" imgW="6204962" imgH="4119546" progId="Word.Documen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152400"/>
            <a:ext cx="7772400" cy="685800"/>
          </a:xfrm>
        </p:spPr>
        <p:txBody>
          <a:bodyPr/>
          <a:lstStyle/>
          <a:p>
            <a:pPr eaLnBrk="1" hangingPunct="1"/>
            <a:r>
              <a:rPr lang="en-US" dirty="0" smtClean="0"/>
              <a:t>Professor Information</a:t>
            </a:r>
          </a:p>
        </p:txBody>
      </p:sp>
      <p:sp>
        <p:nvSpPr>
          <p:cNvPr id="12291" name="Footer Placeholder 6"/>
          <p:cNvSpPr>
            <a:spLocks noGrp="1"/>
          </p:cNvSpPr>
          <p:nvPr>
            <p:ph type="ftr" sz="quarter" idx="11"/>
          </p:nvPr>
        </p:nvSpPr>
        <p:spPr bwMode="auto">
          <a:xfrm>
            <a:off x="914400" y="6400800"/>
            <a:ext cx="3962400" cy="457200"/>
          </a:xfrm>
          <a:noFill/>
          <a:ln>
            <a:miter lim="800000"/>
            <a:headEnd/>
            <a:tailEnd/>
          </a:ln>
        </p:spPr>
        <p:txBody>
          <a:bodyPr vert="horz" wrap="square" lIns="91440" tIns="45720" rIns="91440" bIns="45720" numCol="1" compatLnSpc="1">
            <a:prstTxWarp prst="textNoShape">
              <a:avLst/>
            </a:prstTxWarp>
          </a:bodyPr>
          <a:lstStyle/>
          <a:p>
            <a:r>
              <a:rPr lang="en-US" dirty="0"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8D3F70C7-D938-436E-82A2-7F26C4804D94}" type="slidenum">
              <a:rPr lang="en-US"/>
              <a:pPr>
                <a:defRPr/>
              </a:pPr>
              <a:t>2</a:t>
            </a:fld>
            <a:endParaRPr lang="en-US" dirty="0"/>
          </a:p>
        </p:txBody>
      </p:sp>
      <p:sp>
        <p:nvSpPr>
          <p:cNvPr id="7" name="Rectangle 3"/>
          <p:cNvSpPr>
            <a:spLocks noChangeArrowheads="1"/>
          </p:cNvSpPr>
          <p:nvPr/>
        </p:nvSpPr>
        <p:spPr bwMode="auto">
          <a:xfrm>
            <a:off x="457200" y="838200"/>
            <a:ext cx="8458200" cy="5486400"/>
          </a:xfrm>
          <a:prstGeom prst="rect">
            <a:avLst/>
          </a:prstGeom>
          <a:noFill/>
          <a:ln w="12700">
            <a:noFill/>
            <a:miter lim="800000"/>
            <a:headEnd/>
            <a:tailEnd/>
          </a:ln>
        </p:spPr>
        <p:txBody>
          <a:bodyPr lIns="90488" tIns="44450" rIns="90488" bIns="44450"/>
          <a:lstStyle/>
          <a:p>
            <a:pPr marL="342900" indent="-342900">
              <a:lnSpc>
                <a:spcPct val="90000"/>
              </a:lnSpc>
              <a:spcBef>
                <a:spcPct val="20000"/>
              </a:spcBef>
              <a:buClr>
                <a:schemeClr val="tx1"/>
              </a:buClr>
              <a:buFontTx/>
              <a:buChar char="•"/>
              <a:defRPr/>
            </a:pPr>
            <a:r>
              <a:rPr lang="en-US" sz="2600" dirty="0">
                <a:latin typeface="+mn-lt"/>
              </a:rPr>
              <a:t>Current and previous academic appointments</a:t>
            </a:r>
          </a:p>
          <a:p>
            <a:pPr marL="742950" lvl="1" indent="-285750">
              <a:lnSpc>
                <a:spcPct val="90000"/>
              </a:lnSpc>
              <a:spcBef>
                <a:spcPct val="20000"/>
              </a:spcBef>
              <a:buClr>
                <a:schemeClr val="tx1"/>
              </a:buClr>
              <a:buFontTx/>
              <a:buChar char="•"/>
              <a:defRPr/>
            </a:pPr>
            <a:r>
              <a:rPr lang="en-US" u="sng" dirty="0" smtClean="0">
                <a:latin typeface="+mn-lt"/>
              </a:rPr>
              <a:t>Hankamer School of Business, Baylor University</a:t>
            </a:r>
            <a:r>
              <a:rPr lang="en-US" dirty="0" smtClean="0">
                <a:latin typeface="+mn-lt"/>
              </a:rPr>
              <a:t>: Professor </a:t>
            </a:r>
            <a:r>
              <a:rPr lang="en-US" dirty="0">
                <a:latin typeface="+mn-lt"/>
              </a:rPr>
              <a:t>of Finance and </a:t>
            </a:r>
            <a:r>
              <a:rPr lang="en-US" dirty="0" smtClean="0">
                <a:latin typeface="+mn-lt"/>
              </a:rPr>
              <a:t>Insurance (2000-Present) and Frank S. Groner Memorial Chair of Finance (2002-Present)</a:t>
            </a:r>
          </a:p>
          <a:p>
            <a:pPr marL="742950" lvl="1" indent="-285750">
              <a:lnSpc>
                <a:spcPct val="90000"/>
              </a:lnSpc>
              <a:spcBef>
                <a:spcPct val="20000"/>
              </a:spcBef>
              <a:buClr>
                <a:schemeClr val="tx1"/>
              </a:buClr>
              <a:buFontTx/>
              <a:buChar char="•"/>
              <a:defRPr/>
            </a:pPr>
            <a:r>
              <a:rPr lang="en-US" u="sng" dirty="0" smtClean="0">
                <a:latin typeface="+mn-lt"/>
              </a:rPr>
              <a:t>The Wharton School of the University of Pennsylvania</a:t>
            </a:r>
            <a:r>
              <a:rPr lang="en-US" dirty="0" smtClean="0">
                <a:latin typeface="+mn-lt"/>
              </a:rPr>
              <a:t>: Visiting Scholar (2007-present)</a:t>
            </a:r>
            <a:endParaRPr lang="en-US" dirty="0">
              <a:latin typeface="+mn-lt"/>
            </a:endParaRPr>
          </a:p>
          <a:p>
            <a:pPr marL="742950" lvl="1" indent="-285750">
              <a:lnSpc>
                <a:spcPct val="90000"/>
              </a:lnSpc>
              <a:spcBef>
                <a:spcPct val="20000"/>
              </a:spcBef>
              <a:buClr>
                <a:schemeClr val="tx1"/>
              </a:buClr>
              <a:buFontTx/>
              <a:buChar char="•"/>
              <a:defRPr/>
            </a:pPr>
            <a:r>
              <a:rPr lang="en-US" dirty="0">
                <a:latin typeface="+mn-lt"/>
              </a:rPr>
              <a:t>Previous faculty appointments at Penn State (1984-1989), UT-Austin (1989-1996), LSU (1998-2000), and </a:t>
            </a:r>
            <a:r>
              <a:rPr lang="en-US" dirty="0" smtClean="0">
                <a:latin typeface="+mn-lt"/>
              </a:rPr>
              <a:t>Wharton (Spring </a:t>
            </a:r>
            <a:r>
              <a:rPr lang="en-US" dirty="0">
                <a:latin typeface="+mn-lt"/>
              </a:rPr>
              <a:t>2006 Semester) Business Schools</a:t>
            </a:r>
          </a:p>
          <a:p>
            <a:pPr marL="342900" indent="-342900">
              <a:lnSpc>
                <a:spcPct val="90000"/>
              </a:lnSpc>
              <a:spcBef>
                <a:spcPct val="20000"/>
              </a:spcBef>
              <a:buClr>
                <a:schemeClr val="tx1"/>
              </a:buClr>
              <a:buFontTx/>
              <a:buChar char="•"/>
              <a:defRPr/>
            </a:pPr>
            <a:r>
              <a:rPr lang="en-US" sz="2600" u="sng" dirty="0" smtClean="0">
                <a:latin typeface="+mn-lt"/>
              </a:rPr>
              <a:t>Research</a:t>
            </a:r>
            <a:r>
              <a:rPr lang="en-US" sz="2600" dirty="0" smtClean="0">
                <a:latin typeface="+mn-lt"/>
              </a:rPr>
              <a:t>: Application of economics and finance to the analysis, pricing, and management of risk.</a:t>
            </a:r>
          </a:p>
          <a:p>
            <a:pPr marL="342900" indent="-342900">
              <a:lnSpc>
                <a:spcPct val="90000"/>
              </a:lnSpc>
              <a:spcBef>
                <a:spcPct val="20000"/>
              </a:spcBef>
              <a:buClr>
                <a:schemeClr val="tx1"/>
              </a:buClr>
              <a:buFontTx/>
              <a:buChar char="•"/>
              <a:defRPr/>
            </a:pPr>
            <a:r>
              <a:rPr lang="en-US" sz="2600" u="sng" dirty="0" smtClean="0">
                <a:latin typeface="+mn-lt"/>
              </a:rPr>
              <a:t>Service</a:t>
            </a:r>
            <a:r>
              <a:rPr lang="en-US" sz="2600" dirty="0">
                <a:latin typeface="+mn-lt"/>
              </a:rPr>
              <a:t>: Associate editor of two journals: </a:t>
            </a:r>
            <a:r>
              <a:rPr lang="en-US" sz="2600" i="1" dirty="0">
                <a:latin typeface="+mn-lt"/>
              </a:rPr>
              <a:t>Geneva Risk and Insurance Review</a:t>
            </a:r>
            <a:r>
              <a:rPr lang="en-US" sz="2600" dirty="0">
                <a:latin typeface="+mn-lt"/>
              </a:rPr>
              <a:t> and </a:t>
            </a:r>
            <a:r>
              <a:rPr lang="en-US" sz="2600" i="1" dirty="0">
                <a:latin typeface="+mn-lt"/>
              </a:rPr>
              <a:t>Journal of Risk and Insurance</a:t>
            </a:r>
            <a:r>
              <a:rPr lang="en-US" sz="2600" dirty="0">
                <a:latin typeface="+mn-lt"/>
              </a:rPr>
              <a:t>; Past President of two academic associations: </a:t>
            </a:r>
            <a:r>
              <a:rPr lang="en-US" sz="2600" dirty="0" smtClean="0">
                <a:latin typeface="+mn-lt"/>
                <a:hlinkClick r:id="rId3"/>
              </a:rPr>
              <a:t>American Risk and Insurance Association</a:t>
            </a:r>
            <a:r>
              <a:rPr lang="en-US" sz="2600" dirty="0" smtClean="0">
                <a:latin typeface="+mn-lt"/>
              </a:rPr>
              <a:t> and </a:t>
            </a:r>
            <a:r>
              <a:rPr lang="en-US" sz="2600" dirty="0" smtClean="0">
                <a:latin typeface="+mn-lt"/>
                <a:hlinkClick r:id="rId4"/>
              </a:rPr>
              <a:t>Risk </a:t>
            </a:r>
            <a:r>
              <a:rPr lang="en-US" sz="2600" dirty="0">
                <a:latin typeface="+mn-lt"/>
                <a:hlinkClick r:id="rId4"/>
              </a:rPr>
              <a:t>Theory </a:t>
            </a:r>
            <a:r>
              <a:rPr lang="en-US" sz="2600" dirty="0" smtClean="0">
                <a:latin typeface="+mn-lt"/>
                <a:hlinkClick r:id="rId4"/>
              </a:rPr>
              <a:t>Society</a:t>
            </a:r>
            <a:r>
              <a:rPr lang="en-US" sz="2600" dirty="0" smtClean="0">
                <a:latin typeface="+mn-lt"/>
              </a:rPr>
              <a:t>.</a:t>
            </a:r>
            <a:endParaRPr lang="en-US" sz="26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lstStyle/>
          <a:p>
            <a:r>
              <a:rPr lang="en-US" sz="3600" dirty="0" smtClean="0"/>
              <a:t>QBA 5330 Review: Calculating Derivatives</a:t>
            </a:r>
            <a:endParaRPr lang="en-US" sz="3600"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20</a:t>
            </a:fld>
            <a:endParaRPr lang="en-US"/>
          </a:p>
        </p:txBody>
      </p:sp>
      <p:graphicFrame>
        <p:nvGraphicFramePr>
          <p:cNvPr id="6" name="Object 5"/>
          <p:cNvGraphicFramePr>
            <a:graphicFrameLocks noChangeAspect="1"/>
          </p:cNvGraphicFramePr>
          <p:nvPr/>
        </p:nvGraphicFramePr>
        <p:xfrm>
          <a:off x="685800" y="1219200"/>
          <a:ext cx="7861300" cy="5446712"/>
        </p:xfrm>
        <a:graphic>
          <a:graphicData uri="http://schemas.openxmlformats.org/presentationml/2006/ole">
            <p:oleObj spid="_x0000_s89091" name="Document" r:id="rId4" imgW="8270277" imgH="5730510" progId="Word.Documen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21</a:t>
            </a:fld>
            <a:endParaRPr lang="en-US"/>
          </a:p>
        </p:txBody>
      </p:sp>
      <p:pic>
        <p:nvPicPr>
          <p:cNvPr id="8" name="Object 3"/>
          <p:cNvPicPr>
            <a:picLocks noChangeAspect="1" noChangeArrowheads="1"/>
          </p:cNvPicPr>
          <p:nvPr/>
        </p:nvPicPr>
        <p:blipFill>
          <a:blip r:embed="rId3" cstate="print"/>
          <a:srcRect/>
          <a:stretch>
            <a:fillRect/>
          </a:stretch>
        </p:blipFill>
        <p:spPr bwMode="auto">
          <a:xfrm>
            <a:off x="250825" y="1524000"/>
            <a:ext cx="8893175" cy="4354513"/>
          </a:xfrm>
          <a:prstGeom prst="rect">
            <a:avLst/>
          </a:prstGeom>
          <a:noFill/>
          <a:ln w="9525">
            <a:noFill/>
            <a:miter lim="800000"/>
            <a:headEnd/>
            <a:tailEnd/>
          </a:ln>
        </p:spPr>
      </p:pic>
      <p:sp>
        <p:nvSpPr>
          <p:cNvPr id="7" name="Title 1"/>
          <p:cNvSpPr>
            <a:spLocks noGrp="1"/>
          </p:cNvSpPr>
          <p:nvPr>
            <p:ph type="title"/>
          </p:nvPr>
        </p:nvSpPr>
        <p:spPr>
          <a:xfrm>
            <a:off x="228600" y="274638"/>
            <a:ext cx="8458200" cy="792162"/>
          </a:xfrm>
        </p:spPr>
        <p:txBody>
          <a:bodyPr/>
          <a:lstStyle/>
          <a:p>
            <a:r>
              <a:rPr lang="en-US" sz="3600" dirty="0" smtClean="0"/>
              <a:t>QBA 5330 Review: Calculating Derivatives</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4000" dirty="0" smtClean="0"/>
              <a:t>Differentiate each of the following functions with respect to </a:t>
            </a:r>
            <a:r>
              <a:rPr lang="en-US" sz="4000" i="1" dirty="0" smtClean="0"/>
              <a:t>X</a:t>
            </a:r>
            <a:r>
              <a:rPr lang="en-US" sz="4000" dirty="0" smtClean="0"/>
              <a:t>, using the methods on the previous slide</a:t>
            </a:r>
            <a:r>
              <a:rPr lang="en-US" sz="4000" i="1" dirty="0" smtClean="0"/>
              <a:t>:</a:t>
            </a:r>
          </a:p>
          <a:p>
            <a:pPr marL="1062038" lvl="1" indent="-742950">
              <a:buFont typeface="+mj-lt"/>
              <a:buAutoNum type="arabicPeriod"/>
            </a:pPr>
            <a:r>
              <a:rPr lang="en-US" sz="3600" i="1" dirty="0" smtClean="0"/>
              <a:t>Y </a:t>
            </a:r>
            <a:r>
              <a:rPr lang="en-US" sz="3600" dirty="0" smtClean="0"/>
              <a:t>= 3 + 10</a:t>
            </a:r>
            <a:r>
              <a:rPr lang="en-US" sz="3600" i="1" dirty="0" smtClean="0"/>
              <a:t>X </a:t>
            </a:r>
            <a:r>
              <a:rPr lang="en-US" sz="3600" dirty="0" smtClean="0"/>
              <a:t>+ 5</a:t>
            </a:r>
            <a:r>
              <a:rPr lang="en-US" sz="3600" i="1" dirty="0" smtClean="0"/>
              <a:t>X</a:t>
            </a:r>
            <a:r>
              <a:rPr lang="en-US" sz="3600" baseline="30000" dirty="0" smtClean="0"/>
              <a:t>2</a:t>
            </a:r>
          </a:p>
          <a:p>
            <a:pPr marL="1062038" lvl="1" indent="-742950">
              <a:buFont typeface="+mj-lt"/>
              <a:buAutoNum type="arabicPeriod"/>
            </a:pPr>
            <a:r>
              <a:rPr lang="en-US" sz="3600" i="1" dirty="0" smtClean="0"/>
              <a:t>Y </a:t>
            </a:r>
            <a:r>
              <a:rPr lang="en-US" sz="3600" dirty="0" smtClean="0"/>
              <a:t>= 2</a:t>
            </a:r>
            <a:r>
              <a:rPr lang="en-US" sz="3600" i="1" dirty="0" smtClean="0"/>
              <a:t>X</a:t>
            </a:r>
            <a:r>
              <a:rPr lang="en-US" sz="3600" dirty="0" smtClean="0"/>
              <a:t>(4 + </a:t>
            </a:r>
            <a:r>
              <a:rPr lang="en-US" sz="3600" i="1" dirty="0" smtClean="0"/>
              <a:t>X</a:t>
            </a:r>
            <a:r>
              <a:rPr lang="en-US" sz="3600" baseline="30000" dirty="0" smtClean="0"/>
              <a:t>3</a:t>
            </a:r>
            <a:r>
              <a:rPr lang="en-US" sz="3600" dirty="0" smtClean="0"/>
              <a:t>)</a:t>
            </a:r>
            <a:endParaRPr lang="en-US" sz="3600" baseline="30000" dirty="0" smtClean="0"/>
          </a:p>
          <a:p>
            <a:pPr marL="1062038" lvl="1" indent="-742950">
              <a:buFont typeface="+mj-lt"/>
              <a:buAutoNum type="arabicPeriod"/>
            </a:pPr>
            <a:r>
              <a:rPr lang="en-US" sz="3600" i="1" dirty="0" smtClean="0"/>
              <a:t>Y </a:t>
            </a:r>
            <a:r>
              <a:rPr lang="en-US" sz="3600" dirty="0" smtClean="0"/>
              <a:t>= 4</a:t>
            </a:r>
            <a:r>
              <a:rPr lang="en-US" sz="3600" i="1" dirty="0" smtClean="0"/>
              <a:t>X</a:t>
            </a:r>
            <a:r>
              <a:rPr lang="en-US" sz="3600" dirty="0" smtClean="0"/>
              <a:t>/(</a:t>
            </a:r>
            <a:r>
              <a:rPr lang="en-US" sz="3600" i="1" dirty="0" smtClean="0"/>
              <a:t>X</a:t>
            </a:r>
            <a:r>
              <a:rPr lang="en-US" sz="3600" dirty="0" smtClean="0"/>
              <a:t> - 3)</a:t>
            </a:r>
          </a:p>
          <a:p>
            <a:pPr marL="1062038" lvl="1" indent="-742950">
              <a:buFont typeface="+mj-lt"/>
              <a:buAutoNum type="arabicPeriod"/>
            </a:pPr>
            <a:r>
              <a:rPr lang="en-US" sz="3600" i="1" dirty="0" smtClean="0"/>
              <a:t>Y </a:t>
            </a:r>
            <a:r>
              <a:rPr lang="en-US" sz="3600" dirty="0" smtClean="0"/>
              <a:t>= (3 – </a:t>
            </a:r>
            <a:r>
              <a:rPr lang="en-US" sz="3600" i="1" dirty="0" smtClean="0"/>
              <a:t>X</a:t>
            </a:r>
            <a:r>
              <a:rPr lang="en-US" sz="3600" dirty="0" smtClean="0"/>
              <a:t>)</a:t>
            </a:r>
            <a:r>
              <a:rPr lang="en-US" sz="3600" baseline="30000" dirty="0" smtClean="0"/>
              <a:t>2</a:t>
            </a:r>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22</a:t>
            </a:fld>
            <a:endParaRPr lang="en-US"/>
          </a:p>
        </p:txBody>
      </p:sp>
      <p:sp>
        <p:nvSpPr>
          <p:cNvPr id="6" name="Title 1"/>
          <p:cNvSpPr>
            <a:spLocks noGrp="1"/>
          </p:cNvSpPr>
          <p:nvPr>
            <p:ph type="title"/>
          </p:nvPr>
        </p:nvSpPr>
        <p:spPr>
          <a:xfrm>
            <a:off x="228600" y="274638"/>
            <a:ext cx="8458200" cy="792162"/>
          </a:xfrm>
        </p:spPr>
        <p:txBody>
          <a:bodyPr/>
          <a:lstStyle/>
          <a:p>
            <a:r>
              <a:rPr lang="en-US" sz="3600" dirty="0" smtClean="0"/>
              <a:t>QBA 5330 Review: Calculating Derivatives</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23</a:t>
            </a:fld>
            <a:endParaRPr lang="en-US"/>
          </a:p>
        </p:txBody>
      </p:sp>
      <p:sp>
        <p:nvSpPr>
          <p:cNvPr id="6" name="Title 1"/>
          <p:cNvSpPr>
            <a:spLocks noGrp="1"/>
          </p:cNvSpPr>
          <p:nvPr>
            <p:ph type="title"/>
          </p:nvPr>
        </p:nvSpPr>
        <p:spPr>
          <a:xfrm>
            <a:off x="228600" y="274638"/>
            <a:ext cx="8458200" cy="792162"/>
          </a:xfrm>
        </p:spPr>
        <p:txBody>
          <a:bodyPr/>
          <a:lstStyle/>
          <a:p>
            <a:r>
              <a:rPr lang="en-US" sz="3600" dirty="0" smtClean="0"/>
              <a:t>QBA 5330 Review: Calculating Derivatives</a:t>
            </a:r>
            <a:endParaRPr lang="en-US" sz="3600" dirty="0"/>
          </a:p>
        </p:txBody>
      </p:sp>
      <p:graphicFrame>
        <p:nvGraphicFramePr>
          <p:cNvPr id="8" name="Object 7"/>
          <p:cNvGraphicFramePr>
            <a:graphicFrameLocks/>
          </p:cNvGraphicFramePr>
          <p:nvPr/>
        </p:nvGraphicFramePr>
        <p:xfrm>
          <a:off x="457200" y="1149350"/>
          <a:ext cx="8475663" cy="5591175"/>
        </p:xfrm>
        <a:graphic>
          <a:graphicData uri="http://schemas.openxmlformats.org/presentationml/2006/ole">
            <p:oleObj spid="_x0000_s314370" name="Document" r:id="rId4" imgW="8530019" imgH="5618218"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92162"/>
          </a:xfrm>
        </p:spPr>
        <p:txBody>
          <a:bodyPr/>
          <a:lstStyle/>
          <a:p>
            <a:r>
              <a:rPr lang="en-US" sz="3200" dirty="0" smtClean="0"/>
              <a:t>QBA 5330 Review: Interpreting Regression Models</a:t>
            </a:r>
            <a:endParaRPr lang="en-US" sz="3200" dirty="0"/>
          </a:p>
        </p:txBody>
      </p:sp>
      <p:sp>
        <p:nvSpPr>
          <p:cNvPr id="3" name="Content Placeholder 2"/>
          <p:cNvSpPr>
            <a:spLocks noGrp="1"/>
          </p:cNvSpPr>
          <p:nvPr>
            <p:ph sz="quarter" idx="1"/>
          </p:nvPr>
        </p:nvSpPr>
        <p:spPr>
          <a:xfrm>
            <a:off x="609600" y="1219200"/>
            <a:ext cx="8077200" cy="4953000"/>
          </a:xfrm>
        </p:spPr>
        <p:txBody>
          <a:bodyPr/>
          <a:lstStyle/>
          <a:p>
            <a:r>
              <a:rPr lang="en-US" sz="3200" dirty="0" smtClean="0"/>
              <a:t>Single variable regression equation </a:t>
            </a:r>
          </a:p>
          <a:p>
            <a:pPr lvl="1">
              <a:buNone/>
            </a:pPr>
            <a:r>
              <a:rPr lang="en-US" sz="3200" dirty="0" smtClean="0"/>
              <a:t>	Suppose you are interested in determining the historical sensitivity of the returns on your company’s stock (</a:t>
            </a:r>
            <a:r>
              <a:rPr lang="en-US" sz="3200" i="1" dirty="0" err="1" smtClean="0"/>
              <a:t>r</a:t>
            </a:r>
            <a:r>
              <a:rPr lang="en-US" sz="3200" i="1" baseline="-25000" dirty="0" err="1" smtClean="0"/>
              <a:t>s</a:t>
            </a:r>
            <a:r>
              <a:rPr lang="en-US" sz="3200" dirty="0" smtClean="0"/>
              <a:t>) compared with returns on the Wilshire 5000 index U.S. stock market (</a:t>
            </a:r>
            <a:r>
              <a:rPr lang="en-US" sz="3200" i="1" dirty="0" err="1" smtClean="0"/>
              <a:t>r</a:t>
            </a:r>
            <a:r>
              <a:rPr lang="en-US" sz="3200" i="1" baseline="-25000" dirty="0" err="1" smtClean="0"/>
              <a:t>w</a:t>
            </a:r>
            <a:r>
              <a:rPr lang="en-US" sz="3200" dirty="0" smtClean="0"/>
              <a:t>). The parameter </a:t>
            </a:r>
            <a:r>
              <a:rPr lang="en-US" sz="3200" i="1" dirty="0" smtClean="0"/>
              <a:t>a</a:t>
            </a:r>
            <a:r>
              <a:rPr lang="en-US" sz="3200" baseline="-25000" dirty="0" smtClean="0"/>
              <a:t>1 </a:t>
            </a:r>
            <a:r>
              <a:rPr lang="en-US" sz="3200" dirty="0" smtClean="0"/>
              <a:t>in the equation </a:t>
            </a:r>
            <a:r>
              <a:rPr lang="en-US" sz="3200" i="1" dirty="0" err="1" smtClean="0"/>
              <a:t>r</a:t>
            </a:r>
            <a:r>
              <a:rPr lang="en-US" sz="3200" i="1" baseline="-25000" dirty="0" err="1" smtClean="0"/>
              <a:t>s</a:t>
            </a:r>
            <a:r>
              <a:rPr lang="en-US" sz="3200" dirty="0" smtClean="0"/>
              <a:t> = </a:t>
            </a:r>
            <a:r>
              <a:rPr lang="en-US" sz="3200" i="1" dirty="0" smtClean="0"/>
              <a:t>a</a:t>
            </a:r>
            <a:r>
              <a:rPr lang="en-US" sz="3200" baseline="-25000" dirty="0" smtClean="0"/>
              <a:t>0</a:t>
            </a:r>
            <a:r>
              <a:rPr lang="en-US" sz="3200" dirty="0" smtClean="0"/>
              <a:t> + </a:t>
            </a:r>
            <a:r>
              <a:rPr lang="en-US" sz="3200" i="1" dirty="0" smtClean="0"/>
              <a:t>a</a:t>
            </a:r>
            <a:r>
              <a:rPr lang="en-US" sz="3200" baseline="-25000" dirty="0" smtClean="0"/>
              <a:t>1</a:t>
            </a:r>
            <a:r>
              <a:rPr lang="en-US" sz="3200" dirty="0" smtClean="0"/>
              <a:t>(</a:t>
            </a:r>
            <a:r>
              <a:rPr lang="en-US" sz="3200" i="1" dirty="0" err="1" smtClean="0"/>
              <a:t>r</a:t>
            </a:r>
            <a:r>
              <a:rPr lang="en-US" sz="3200" i="1" baseline="-25000" dirty="0" err="1" smtClean="0"/>
              <a:t>w</a:t>
            </a:r>
            <a:r>
              <a:rPr lang="en-US" sz="3200" dirty="0" smtClean="0"/>
              <a:t>) provides this answer, and it corresponds to the derivative </a:t>
            </a:r>
            <a:r>
              <a:rPr lang="en-US" sz="3200" i="1" dirty="0" err="1" smtClean="0"/>
              <a:t>dr</a:t>
            </a:r>
            <a:r>
              <a:rPr lang="en-US" sz="3200" i="1" baseline="-25000" dirty="0" err="1" smtClean="0"/>
              <a:t>s</a:t>
            </a:r>
            <a:r>
              <a:rPr lang="en-US" sz="3200" dirty="0" smtClean="0"/>
              <a:t>/</a:t>
            </a:r>
            <a:r>
              <a:rPr lang="en-US" sz="3200" i="1" dirty="0" err="1" smtClean="0"/>
              <a:t>dr</a:t>
            </a:r>
            <a:r>
              <a:rPr lang="en-US" sz="3200" i="1" baseline="-25000" dirty="0" err="1" smtClean="0"/>
              <a:t>w</a:t>
            </a:r>
            <a:r>
              <a:rPr lang="en-US" sz="3200" dirty="0" smtClean="0"/>
              <a:t> (what is the expected sign for </a:t>
            </a:r>
            <a:r>
              <a:rPr lang="en-US" sz="3200" i="1" dirty="0" smtClean="0"/>
              <a:t>a</a:t>
            </a:r>
            <a:r>
              <a:rPr lang="en-US" sz="3200" baseline="-25000" dirty="0" smtClean="0"/>
              <a:t>1</a:t>
            </a:r>
            <a:r>
              <a:rPr lang="en-US" sz="3200" dirty="0" smtClean="0"/>
              <a:t>?). </a:t>
            </a:r>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92162"/>
          </a:xfrm>
        </p:spPr>
        <p:txBody>
          <a:bodyPr/>
          <a:lstStyle/>
          <a:p>
            <a:r>
              <a:rPr lang="en-US" sz="3200" dirty="0" smtClean="0"/>
              <a:t>QBA 5330 Review: Interpreting Regression Models</a:t>
            </a:r>
            <a:endParaRPr lang="en-US" sz="3200" dirty="0"/>
          </a:p>
        </p:txBody>
      </p:sp>
      <p:sp>
        <p:nvSpPr>
          <p:cNvPr id="3" name="Content Placeholder 2"/>
          <p:cNvSpPr>
            <a:spLocks noGrp="1"/>
          </p:cNvSpPr>
          <p:nvPr>
            <p:ph sz="quarter" idx="1"/>
          </p:nvPr>
        </p:nvSpPr>
        <p:spPr>
          <a:xfrm>
            <a:off x="609600" y="1219200"/>
            <a:ext cx="8077200" cy="4953000"/>
          </a:xfrm>
        </p:spPr>
        <p:txBody>
          <a:bodyPr/>
          <a:lstStyle/>
          <a:p>
            <a:r>
              <a:rPr lang="en-US" sz="3200" dirty="0" smtClean="0"/>
              <a:t>Multiple variable regression equation</a:t>
            </a:r>
          </a:p>
          <a:p>
            <a:pPr lvl="1">
              <a:buNone/>
            </a:pPr>
            <a:r>
              <a:rPr lang="en-US" sz="3200" dirty="0" smtClean="0"/>
              <a:t>	Suppose that product demand (</a:t>
            </a:r>
            <a:r>
              <a:rPr lang="en-US" sz="3200" i="1" dirty="0" smtClean="0"/>
              <a:t>Q</a:t>
            </a:r>
            <a:r>
              <a:rPr lang="en-US" sz="3200" dirty="0" smtClean="0"/>
              <a:t>) is a function of price </a:t>
            </a:r>
            <a:r>
              <a:rPr lang="en-US" sz="3200" i="1" dirty="0" smtClean="0"/>
              <a:t>P</a:t>
            </a:r>
            <a:r>
              <a:rPr lang="en-US" sz="3200" dirty="0" smtClean="0"/>
              <a:t>, per capita disposable income </a:t>
            </a:r>
            <a:r>
              <a:rPr lang="en-US" sz="3200" i="1" dirty="0" smtClean="0"/>
              <a:t>I</a:t>
            </a:r>
            <a:r>
              <a:rPr lang="en-US" sz="3200" dirty="0" smtClean="0"/>
              <a:t>, and the amount spent on advertising </a:t>
            </a:r>
            <a:r>
              <a:rPr lang="en-US" sz="3200" i="1" dirty="0" smtClean="0"/>
              <a:t>A</a:t>
            </a:r>
            <a:r>
              <a:rPr lang="en-US" sz="3200" dirty="0" smtClean="0"/>
              <a:t>; i.e.,  </a:t>
            </a:r>
            <a:r>
              <a:rPr lang="en-US" sz="3200" i="1" dirty="0" smtClean="0"/>
              <a:t>Q</a:t>
            </a:r>
            <a:r>
              <a:rPr lang="en-US" sz="3200" dirty="0" smtClean="0"/>
              <a:t> = </a:t>
            </a:r>
            <a:r>
              <a:rPr lang="en-US" sz="3200" i="1" dirty="0" smtClean="0"/>
              <a:t>b</a:t>
            </a:r>
            <a:r>
              <a:rPr lang="en-US" sz="3200" baseline="-25000" dirty="0" smtClean="0"/>
              <a:t>0</a:t>
            </a:r>
            <a:r>
              <a:rPr lang="en-US" sz="3200" dirty="0" smtClean="0"/>
              <a:t> + </a:t>
            </a:r>
            <a:r>
              <a:rPr lang="en-US" sz="3200" i="1" dirty="0" smtClean="0"/>
              <a:t>b</a:t>
            </a:r>
            <a:r>
              <a:rPr lang="en-US" sz="3200" baseline="-25000" dirty="0" smtClean="0"/>
              <a:t>1</a:t>
            </a:r>
            <a:r>
              <a:rPr lang="en-US" sz="3200" dirty="0" smtClean="0"/>
              <a:t>(</a:t>
            </a:r>
            <a:r>
              <a:rPr lang="en-US" sz="3200" i="1" dirty="0" smtClean="0"/>
              <a:t>P</a:t>
            </a:r>
            <a:r>
              <a:rPr lang="en-US" sz="3200" dirty="0" smtClean="0"/>
              <a:t>) + </a:t>
            </a:r>
            <a:r>
              <a:rPr lang="en-US" sz="3200" i="1" dirty="0" smtClean="0"/>
              <a:t>b</a:t>
            </a:r>
            <a:r>
              <a:rPr lang="en-US" sz="3200" baseline="-25000" dirty="0" smtClean="0"/>
              <a:t>2</a:t>
            </a:r>
            <a:r>
              <a:rPr lang="en-US" sz="3200" dirty="0" smtClean="0"/>
              <a:t>(</a:t>
            </a:r>
            <a:r>
              <a:rPr lang="en-US" sz="3200" i="1" dirty="0" smtClean="0"/>
              <a:t>I</a:t>
            </a:r>
            <a:r>
              <a:rPr lang="en-US" sz="3200" dirty="0" smtClean="0"/>
              <a:t>) + </a:t>
            </a:r>
            <a:r>
              <a:rPr lang="en-US" sz="3200" i="1" dirty="0" smtClean="0"/>
              <a:t>b</a:t>
            </a:r>
            <a:r>
              <a:rPr lang="en-US" sz="3200" baseline="-25000" dirty="0" smtClean="0"/>
              <a:t>3</a:t>
            </a:r>
            <a:r>
              <a:rPr lang="en-US" sz="3200" dirty="0" smtClean="0"/>
              <a:t>(</a:t>
            </a:r>
            <a:r>
              <a:rPr lang="en-US" sz="3200" i="1" dirty="0" smtClean="0"/>
              <a:t>A</a:t>
            </a:r>
            <a:r>
              <a:rPr lang="en-US" sz="3200" dirty="0" smtClean="0"/>
              <a:t>).  Here, the parameter </a:t>
            </a:r>
            <a:r>
              <a:rPr lang="en-US" sz="3200" i="1" dirty="0" smtClean="0"/>
              <a:t>b</a:t>
            </a:r>
            <a:r>
              <a:rPr lang="en-US" sz="3200" baseline="-25000" dirty="0" smtClean="0"/>
              <a:t>1 </a:t>
            </a:r>
            <a:r>
              <a:rPr lang="en-US" sz="3200" dirty="0" smtClean="0"/>
              <a:t>corresponds to the partial derivative</a:t>
            </a:r>
            <a:r>
              <a:rPr lang="en-US" sz="3200" i="1" dirty="0" smtClean="0">
                <a:latin typeface="Symbol" pitchFamily="18" charset="2"/>
              </a:rPr>
              <a:t> </a:t>
            </a:r>
            <a:r>
              <a:rPr lang="en-US" sz="3200" dirty="0" smtClean="0">
                <a:latin typeface="Symbol" pitchFamily="18" charset="2"/>
              </a:rPr>
              <a:t>¶</a:t>
            </a:r>
            <a:r>
              <a:rPr lang="en-US" sz="3200" i="1" dirty="0" smtClean="0"/>
              <a:t>Q</a:t>
            </a:r>
            <a:r>
              <a:rPr lang="en-US" sz="3200" dirty="0" smtClean="0"/>
              <a:t> /</a:t>
            </a:r>
            <a:r>
              <a:rPr lang="en-US" sz="3200" dirty="0" smtClean="0">
                <a:latin typeface="Symbol" pitchFamily="18" charset="2"/>
              </a:rPr>
              <a:t>¶</a:t>
            </a:r>
            <a:r>
              <a:rPr lang="en-US" sz="3200" i="1" dirty="0" smtClean="0"/>
              <a:t>P</a:t>
            </a:r>
            <a:r>
              <a:rPr lang="en-US" sz="3200" dirty="0" smtClean="0"/>
              <a:t>; it indicates how product demand responds to changes in price, holding </a:t>
            </a:r>
            <a:r>
              <a:rPr lang="en-US" sz="3200" i="1" dirty="0" smtClean="0"/>
              <a:t>I </a:t>
            </a:r>
            <a:r>
              <a:rPr lang="en-US" sz="3200" dirty="0" smtClean="0"/>
              <a:t>and </a:t>
            </a:r>
            <a:r>
              <a:rPr lang="en-US" sz="3200" i="1" dirty="0" smtClean="0"/>
              <a:t>A </a:t>
            </a:r>
            <a:r>
              <a:rPr lang="en-US" sz="3200" dirty="0" smtClean="0"/>
              <a:t>constant (what are interpretations and expected signs for </a:t>
            </a:r>
            <a:r>
              <a:rPr lang="en-US" sz="3200" i="1" dirty="0" smtClean="0"/>
              <a:t>b</a:t>
            </a:r>
            <a:r>
              <a:rPr lang="en-US" sz="3200" baseline="-25000" dirty="0" smtClean="0"/>
              <a:t>1</a:t>
            </a:r>
            <a:r>
              <a:rPr lang="en-US" sz="3200" dirty="0" smtClean="0"/>
              <a:t>, </a:t>
            </a:r>
            <a:r>
              <a:rPr lang="en-US" sz="3200" i="1" dirty="0" smtClean="0"/>
              <a:t>b</a:t>
            </a:r>
            <a:r>
              <a:rPr lang="en-US" sz="3200" baseline="-25000" dirty="0" smtClean="0"/>
              <a:t>2</a:t>
            </a:r>
            <a:r>
              <a:rPr lang="en-US" sz="3200" dirty="0" smtClean="0"/>
              <a:t>, and </a:t>
            </a:r>
            <a:r>
              <a:rPr lang="en-US" sz="3200" i="1" dirty="0" smtClean="0"/>
              <a:t>b</a:t>
            </a:r>
            <a:r>
              <a:rPr lang="en-US" sz="3200" baseline="-25000" dirty="0" smtClean="0"/>
              <a:t>3</a:t>
            </a:r>
            <a:r>
              <a:rPr lang="en-US" sz="3200" dirty="0" smtClean="0"/>
              <a:t>?).</a:t>
            </a:r>
            <a:endParaRPr lang="en-US" sz="3200" dirty="0"/>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QBA 5330 Review: Optimization</a:t>
            </a:r>
            <a:endParaRPr lang="en-US" dirty="0"/>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26</a:t>
            </a:fld>
            <a:endParaRPr lang="en-US" dirty="0"/>
          </a:p>
        </p:txBody>
      </p:sp>
      <p:graphicFrame>
        <p:nvGraphicFramePr>
          <p:cNvPr id="8" name="Object 7"/>
          <p:cNvGraphicFramePr>
            <a:graphicFrameLocks noChangeAspect="1"/>
          </p:cNvGraphicFramePr>
          <p:nvPr/>
        </p:nvGraphicFramePr>
        <p:xfrm>
          <a:off x="692150" y="1219200"/>
          <a:ext cx="7572375" cy="5133975"/>
        </p:xfrm>
        <a:graphic>
          <a:graphicData uri="http://schemas.openxmlformats.org/presentationml/2006/ole">
            <p:oleObj spid="_x0000_s38914" name="Document" r:id="rId4" imgW="6856483" imgH="4639258" progId="Word.Documen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QBA 5330 Review: Optimization</a:t>
            </a:r>
            <a:endParaRPr lang="en-US" dirty="0"/>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27</a:t>
            </a:fld>
            <a:endParaRPr lang="en-US" dirty="0"/>
          </a:p>
        </p:txBody>
      </p:sp>
      <p:graphicFrame>
        <p:nvGraphicFramePr>
          <p:cNvPr id="8" name="Object 7"/>
          <p:cNvGraphicFramePr>
            <a:graphicFrameLocks noChangeAspect="1"/>
          </p:cNvGraphicFramePr>
          <p:nvPr/>
        </p:nvGraphicFramePr>
        <p:xfrm>
          <a:off x="692150" y="1227138"/>
          <a:ext cx="7827963" cy="4951412"/>
        </p:xfrm>
        <a:graphic>
          <a:graphicData uri="http://schemas.openxmlformats.org/presentationml/2006/ole">
            <p:oleObj spid="_x0000_s41986" name="Document" r:id="rId4" imgW="8839907" imgH="5563871" progId="Word.Documen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QBA 5330 Review: Optimization</a:t>
            </a:r>
            <a:endParaRPr lang="en-US" dirty="0"/>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28</a:t>
            </a:fld>
            <a:endParaRPr lang="en-US" dirty="0"/>
          </a:p>
        </p:txBody>
      </p:sp>
      <p:graphicFrame>
        <p:nvGraphicFramePr>
          <p:cNvPr id="6" name="Chart 5"/>
          <p:cNvGraphicFramePr/>
          <p:nvPr/>
        </p:nvGraphicFramePr>
        <p:xfrm>
          <a:off x="609600" y="1295400"/>
          <a:ext cx="78740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QBA 5330 Review: Optimization</a:t>
            </a:r>
            <a:endParaRPr lang="en-US" dirty="0"/>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29</a:t>
            </a:fld>
            <a:endParaRPr lang="en-US" dirty="0"/>
          </a:p>
        </p:txBody>
      </p:sp>
      <p:graphicFrame>
        <p:nvGraphicFramePr>
          <p:cNvPr id="8" name="Object 7"/>
          <p:cNvGraphicFramePr>
            <a:graphicFrameLocks noChangeAspect="1"/>
          </p:cNvGraphicFramePr>
          <p:nvPr/>
        </p:nvGraphicFramePr>
        <p:xfrm>
          <a:off x="533400" y="1219200"/>
          <a:ext cx="8122057" cy="4648200"/>
        </p:xfrm>
        <a:graphic>
          <a:graphicData uri="http://schemas.openxmlformats.org/presentationml/2006/ole">
            <p:oleObj spid="_x0000_s39938" name="Document" r:id="rId4" imgW="7787228" imgH="4585632" progId="Word.Documen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quarter" idx="1"/>
          </p:nvPr>
        </p:nvSpPr>
        <p:spPr>
          <a:xfrm>
            <a:off x="381000" y="1371600"/>
            <a:ext cx="3962400" cy="3962400"/>
          </a:xfrm>
        </p:spPr>
        <p:txBody>
          <a:bodyPr/>
          <a:lstStyle/>
          <a:p>
            <a:pPr eaLnBrk="1" hangingPunct="1"/>
            <a:r>
              <a:rPr lang="en-US" sz="3200" b="1" dirty="0" smtClean="0"/>
              <a:t>Textbook:</a:t>
            </a:r>
            <a:r>
              <a:rPr lang="en-US" sz="3200" dirty="0" smtClean="0"/>
              <a:t> Allen, W. Bruce, </a:t>
            </a:r>
            <a:r>
              <a:rPr lang="en-US" sz="3200" dirty="0" err="1" smtClean="0"/>
              <a:t>Weigelt</a:t>
            </a:r>
            <a:r>
              <a:rPr lang="en-US" sz="3200" dirty="0" smtClean="0"/>
              <a:t>, Keith, Doherty, Neil A., and Edwin Mansfield, 2009, </a:t>
            </a:r>
            <a:r>
              <a:rPr lang="en-US" sz="3200" i="1" dirty="0" smtClean="0">
                <a:hlinkClick r:id="rId3"/>
              </a:rPr>
              <a:t>Managerial Economics</a:t>
            </a:r>
            <a:r>
              <a:rPr lang="en-US" sz="3200" dirty="0" smtClean="0">
                <a:hlinkClick r:id="rId3"/>
              </a:rPr>
              <a:t> (7th edition)</a:t>
            </a:r>
            <a:r>
              <a:rPr lang="en-US" sz="3200" dirty="0" smtClean="0"/>
              <a:t>, W. W. Norton (ISBN: 0393932249). </a:t>
            </a:r>
            <a:endParaRPr lang="en-US" sz="2400" dirty="0" smtClean="0"/>
          </a:p>
        </p:txBody>
      </p:sp>
      <p:sp>
        <p:nvSpPr>
          <p:cNvPr id="14340" name="Footer Placeholder 3"/>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5" name="Slide Number Placeholder 4"/>
          <p:cNvSpPr>
            <a:spLocks noGrp="1"/>
          </p:cNvSpPr>
          <p:nvPr>
            <p:ph type="sldNum" sz="quarter" idx="12"/>
          </p:nvPr>
        </p:nvSpPr>
        <p:spPr/>
        <p:txBody>
          <a:bodyPr/>
          <a:lstStyle/>
          <a:p>
            <a:pPr>
              <a:defRPr/>
            </a:pPr>
            <a:fld id="{807C18C6-CF3F-4061-AC2A-D21776751E3B}" type="slidenum">
              <a:rPr lang="en-US" smtClean="0"/>
              <a:pPr>
                <a:defRPr/>
              </a:pPr>
              <a:t>3</a:t>
            </a:fld>
            <a:endParaRPr lang="en-US"/>
          </a:p>
        </p:txBody>
      </p:sp>
      <p:pic>
        <p:nvPicPr>
          <p:cNvPr id="8" name="Picture 7" descr="MEC7"/>
          <p:cNvPicPr>
            <a:picLocks noChangeAspect="1" noChangeArrowheads="1"/>
          </p:cNvPicPr>
          <p:nvPr/>
        </p:nvPicPr>
        <p:blipFill>
          <a:blip r:embed="rId4" cstate="print"/>
          <a:srcRect/>
          <a:stretch>
            <a:fillRect/>
          </a:stretch>
        </p:blipFill>
        <p:spPr bwMode="auto">
          <a:xfrm>
            <a:off x="4724400" y="152400"/>
            <a:ext cx="4191000" cy="6553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249362"/>
          </a:xfrm>
        </p:spPr>
        <p:txBody>
          <a:bodyPr/>
          <a:lstStyle/>
          <a:p>
            <a:r>
              <a:rPr lang="en-US" dirty="0" smtClean="0"/>
              <a:t>QBA 5330 Review: </a:t>
            </a:r>
            <a:br>
              <a:rPr lang="en-US" dirty="0" smtClean="0"/>
            </a:br>
            <a:r>
              <a:rPr lang="en-US" dirty="0" smtClean="0"/>
              <a:t>Optimization with Solver</a:t>
            </a:r>
            <a:endParaRPr lang="en-US" dirty="0"/>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30</a:t>
            </a:fld>
            <a:endParaRPr lang="en-US" dirty="0"/>
          </a:p>
        </p:txBody>
      </p:sp>
      <p:graphicFrame>
        <p:nvGraphicFramePr>
          <p:cNvPr id="238593" name="Object 1"/>
          <p:cNvGraphicFramePr>
            <a:graphicFrameLocks noChangeAspect="1"/>
          </p:cNvGraphicFramePr>
          <p:nvPr/>
        </p:nvGraphicFramePr>
        <p:xfrm>
          <a:off x="541338" y="1760538"/>
          <a:ext cx="8178800" cy="2540000"/>
        </p:xfrm>
        <a:graphic>
          <a:graphicData uri="http://schemas.openxmlformats.org/presentationml/2006/ole">
            <p:oleObj spid="_x0000_s238593" name="Document" r:id="rId4" imgW="5541176" imgH="1783721" progId="Word.Document.8">
              <p:embed/>
            </p:oleObj>
          </a:graphicData>
        </a:graphic>
      </p:graphicFrame>
      <p:sp>
        <p:nvSpPr>
          <p:cNvPr id="6" name="TextBox 5"/>
          <p:cNvSpPr txBox="1"/>
          <p:nvPr/>
        </p:nvSpPr>
        <p:spPr>
          <a:xfrm>
            <a:off x="685800" y="4648200"/>
            <a:ext cx="7696200" cy="584775"/>
          </a:xfrm>
          <a:prstGeom prst="rect">
            <a:avLst/>
          </a:prstGeom>
          <a:noFill/>
        </p:spPr>
        <p:txBody>
          <a:bodyPr wrap="square" rtlCol="0">
            <a:spAutoFit/>
          </a:bodyPr>
          <a:lstStyle/>
          <a:p>
            <a:pPr>
              <a:buFont typeface="Arial" pitchFamily="34" charset="0"/>
              <a:buChar char="•"/>
            </a:pPr>
            <a:r>
              <a:rPr lang="en-US" sz="3200" dirty="0" smtClean="0">
                <a:latin typeface="+mn-lt"/>
                <a:hlinkClick r:id="rId5" action="ppaction://hlinkfile"/>
              </a:rPr>
              <a:t>Profit Maximization Spreadsheet Model</a:t>
            </a:r>
            <a:endParaRPr lang="en-US" sz="3200"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1249362"/>
          </a:xfrm>
        </p:spPr>
        <p:txBody>
          <a:bodyPr/>
          <a:lstStyle/>
          <a:p>
            <a:r>
              <a:rPr lang="en-US" dirty="0" smtClean="0"/>
              <a:t>The Optimal Size of a Nursing Home (Class exercise)</a:t>
            </a:r>
            <a:endParaRPr lang="en-US" dirty="0"/>
          </a:p>
        </p:txBody>
      </p:sp>
      <p:sp>
        <p:nvSpPr>
          <p:cNvPr id="3" name="Content Placeholder 2"/>
          <p:cNvSpPr>
            <a:spLocks noGrp="1"/>
          </p:cNvSpPr>
          <p:nvPr>
            <p:ph sz="quarter" idx="1"/>
          </p:nvPr>
        </p:nvSpPr>
        <p:spPr>
          <a:xfrm>
            <a:off x="609600" y="1371600"/>
            <a:ext cx="8077200" cy="4800600"/>
          </a:xfrm>
        </p:spPr>
        <p:txBody>
          <a:bodyPr/>
          <a:lstStyle/>
          <a:p>
            <a:r>
              <a:rPr lang="en-US" sz="2400" dirty="0" smtClean="0"/>
              <a:t>The nursing home industry is growing rapidly because of the aging of the U.S. population. The average cost per patient-day of a nursing home (owned by a chain of for-profit homes) is </a:t>
            </a:r>
          </a:p>
          <a:p>
            <a:pPr algn="ctr">
              <a:buNone/>
            </a:pPr>
            <a:r>
              <a:rPr lang="en-US" sz="2400" i="1" dirty="0" smtClean="0"/>
              <a:t>Y = A – </a:t>
            </a:r>
            <a:r>
              <a:rPr lang="en-US" sz="2400" dirty="0" smtClean="0"/>
              <a:t>0.16</a:t>
            </a:r>
            <a:r>
              <a:rPr lang="en-US" sz="2400" i="1" dirty="0" smtClean="0"/>
              <a:t>X + </a:t>
            </a:r>
            <a:r>
              <a:rPr lang="en-US" sz="2400" dirty="0" smtClean="0"/>
              <a:t>0.00137</a:t>
            </a:r>
            <a:r>
              <a:rPr lang="en-US" sz="2400" i="1" dirty="0" smtClean="0"/>
              <a:t>X</a:t>
            </a:r>
            <a:r>
              <a:rPr lang="en-US" sz="2400" baseline="30000" dirty="0" smtClean="0"/>
              <a:t>2</a:t>
            </a:r>
            <a:r>
              <a:rPr lang="en-US" sz="2400" dirty="0" smtClean="0"/>
              <a:t>,</a:t>
            </a:r>
          </a:p>
          <a:p>
            <a:pPr>
              <a:buNone/>
            </a:pPr>
            <a:r>
              <a:rPr lang="en-US" sz="2400" i="1" dirty="0" smtClean="0"/>
              <a:t>	</a:t>
            </a:r>
            <a:r>
              <a:rPr lang="en-US" sz="2400" dirty="0" smtClean="0"/>
              <a:t>where </a:t>
            </a:r>
            <a:r>
              <a:rPr lang="en-US" sz="2400" i="1" dirty="0" smtClean="0"/>
              <a:t>X</a:t>
            </a:r>
            <a:r>
              <a:rPr lang="en-US" sz="2400" dirty="0" smtClean="0"/>
              <a:t> is the nursing home’s number of patient-days per year (in thousands) and </a:t>
            </a:r>
            <a:r>
              <a:rPr lang="en-US" sz="2400" i="1" dirty="0" smtClean="0"/>
              <a:t>A</a:t>
            </a:r>
            <a:r>
              <a:rPr lang="en-US" sz="2400" dirty="0" smtClean="0"/>
              <a:t> is  a number that depends on the region in which the nursing home is located (and other such factors) but not on </a:t>
            </a:r>
            <a:r>
              <a:rPr lang="en-US" sz="2400" i="1" dirty="0" smtClean="0"/>
              <a:t>X</a:t>
            </a:r>
            <a:r>
              <a:rPr lang="en-US" sz="2400" dirty="0" smtClean="0"/>
              <a:t>. </a:t>
            </a:r>
          </a:p>
          <a:p>
            <a:pPr>
              <a:buNone/>
            </a:pPr>
            <a:r>
              <a:rPr lang="en-US" sz="2400" dirty="0" smtClean="0"/>
              <a:t>	(a) How big must a nursing home be (in terms of patient-days) to minimize the cost per patient-day? (b) Show that your result minimizes, rather than maximizes, the cost per patient-day. </a:t>
            </a:r>
          </a:p>
          <a:p>
            <a:pPr>
              <a:buNone/>
            </a:pPr>
            <a:endParaRPr lang="en-US" sz="2400" dirty="0"/>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31</a:t>
            </a:fld>
            <a:endParaRPr lang="en-US" dirty="0"/>
          </a:p>
        </p:txBody>
      </p:sp>
      <p:sp>
        <p:nvSpPr>
          <p:cNvPr id="6" name="TextBox 5"/>
          <p:cNvSpPr txBox="1"/>
          <p:nvPr/>
        </p:nvSpPr>
        <p:spPr>
          <a:xfrm>
            <a:off x="685800" y="5410200"/>
            <a:ext cx="7696200" cy="461665"/>
          </a:xfrm>
          <a:prstGeom prst="rect">
            <a:avLst/>
          </a:prstGeom>
          <a:noFill/>
        </p:spPr>
        <p:txBody>
          <a:bodyPr wrap="square" rtlCol="0">
            <a:spAutoFit/>
          </a:bodyPr>
          <a:lstStyle/>
          <a:p>
            <a:pPr>
              <a:buFont typeface="Arial" pitchFamily="34" charset="0"/>
              <a:buChar char="•"/>
            </a:pPr>
            <a:r>
              <a:rPr lang="en-US" dirty="0" smtClean="0">
                <a:latin typeface="+mn-lt"/>
                <a:hlinkClick r:id="rId3" action="ppaction://hlinkfile"/>
              </a:rPr>
              <a:t>Optimal size of a nursing home</a:t>
            </a:r>
            <a:r>
              <a:rPr lang="en-US" dirty="0" smtClean="0">
                <a:latin typeface="+mn-lt"/>
              </a:rPr>
              <a:t> spreadsheet</a:t>
            </a:r>
            <a:endParaRPr lang="en-US"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The Value of the Firm</a:t>
            </a:r>
          </a:p>
        </p:txBody>
      </p:sp>
      <p:sp>
        <p:nvSpPr>
          <p:cNvPr id="19459" name="Footer Placeholder 8"/>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dirty="0" smtClean="0"/>
              <a:t>Lecture 1: Introduction to Managerial Economics</a:t>
            </a:r>
          </a:p>
        </p:txBody>
      </p:sp>
      <p:sp>
        <p:nvSpPr>
          <p:cNvPr id="8" name="Slide Number Placeholder 7"/>
          <p:cNvSpPr>
            <a:spLocks noGrp="1"/>
          </p:cNvSpPr>
          <p:nvPr>
            <p:ph type="sldNum" sz="quarter" idx="12"/>
          </p:nvPr>
        </p:nvSpPr>
        <p:spPr/>
        <p:txBody>
          <a:bodyPr>
            <a:normAutofit/>
          </a:bodyPr>
          <a:lstStyle/>
          <a:p>
            <a:pPr>
              <a:defRPr/>
            </a:pPr>
            <a:fld id="{3D48D566-5FA6-44C2-B004-909A2CA75B80}" type="slidenum">
              <a:rPr lang="en-US"/>
              <a:pPr>
                <a:defRPr/>
              </a:pPr>
              <a:t>32</a:t>
            </a:fld>
            <a:endParaRPr lang="en-US" dirty="0"/>
          </a:p>
        </p:txBody>
      </p:sp>
      <p:sp>
        <p:nvSpPr>
          <p:cNvPr id="19461" name="Rectangle 3"/>
          <p:cNvSpPr>
            <a:spLocks noGrp="1" noChangeArrowheads="1"/>
          </p:cNvSpPr>
          <p:nvPr>
            <p:ph sz="quarter" idx="1"/>
          </p:nvPr>
        </p:nvSpPr>
        <p:spPr>
          <a:xfrm>
            <a:off x="457200" y="1219200"/>
            <a:ext cx="8305800" cy="4800600"/>
          </a:xfrm>
        </p:spPr>
        <p:txBody>
          <a:bodyPr/>
          <a:lstStyle/>
          <a:p>
            <a:pPr eaLnBrk="1" hangingPunct="1">
              <a:lnSpc>
                <a:spcPct val="90000"/>
              </a:lnSpc>
            </a:pPr>
            <a:r>
              <a:rPr lang="en-US" sz="3200" dirty="0" smtClean="0"/>
              <a:t>Owners (shareholders) of for-profit organizations expect managers to increase the value of expected future cash flows; i.e., maximize firm value.</a:t>
            </a:r>
          </a:p>
          <a:p>
            <a:pPr eaLnBrk="1" hangingPunct="1">
              <a:lnSpc>
                <a:spcPct val="90000"/>
              </a:lnSpc>
            </a:pPr>
            <a:r>
              <a:rPr lang="en-US" sz="3200" dirty="0" smtClean="0"/>
              <a:t>The value of the firm (</a:t>
            </a:r>
            <a:r>
              <a:rPr lang="en-US" sz="3200" i="1" dirty="0" smtClean="0"/>
              <a:t>V</a:t>
            </a:r>
            <a:r>
              <a:rPr lang="en-US" sz="3200" dirty="0" smtClean="0"/>
              <a:t>) is defined in equation (1.1) in the text as the present value of its expected cash flow, or profits:</a:t>
            </a:r>
          </a:p>
          <a:p>
            <a:pPr lvl="1" eaLnBrk="1" hangingPunct="1">
              <a:lnSpc>
                <a:spcPct val="90000"/>
              </a:lnSpc>
              <a:buNone/>
            </a:pPr>
            <a:endParaRPr lang="en-US" sz="2800" dirty="0" smtClean="0"/>
          </a:p>
          <a:p>
            <a:pPr lvl="1" eaLnBrk="1" hangingPunct="1">
              <a:lnSpc>
                <a:spcPct val="90000"/>
              </a:lnSpc>
              <a:buNone/>
            </a:pPr>
            <a:endParaRPr lang="en-US" sz="2800" dirty="0" smtClean="0"/>
          </a:p>
          <a:p>
            <a:pPr lvl="1" eaLnBrk="1" hangingPunct="1">
              <a:lnSpc>
                <a:spcPct val="90000"/>
              </a:lnSpc>
              <a:buNone/>
            </a:pPr>
            <a:r>
              <a:rPr lang="en-US" sz="2800" dirty="0" smtClean="0"/>
              <a:t>where </a:t>
            </a:r>
            <a:r>
              <a:rPr lang="en-US" sz="2800" i="1" dirty="0" smtClean="0">
                <a:latin typeface="Symbol" pitchFamily="18" charset="2"/>
              </a:rPr>
              <a:t>p</a:t>
            </a:r>
            <a:r>
              <a:rPr lang="en-US" sz="2800" i="1" baseline="-25000" dirty="0" smtClean="0"/>
              <a:t>t</a:t>
            </a:r>
            <a:r>
              <a:rPr lang="en-US" sz="2800" i="1" dirty="0" smtClean="0"/>
              <a:t> </a:t>
            </a:r>
            <a:r>
              <a:rPr lang="en-US" sz="2800" dirty="0" smtClean="0"/>
              <a:t>= </a:t>
            </a:r>
            <a:r>
              <a:rPr lang="en-US" sz="2800" i="1" dirty="0" err="1" smtClean="0"/>
              <a:t>TR</a:t>
            </a:r>
            <a:r>
              <a:rPr lang="en-US" sz="2800" i="1" baseline="-25000" dirty="0" err="1" smtClean="0"/>
              <a:t>t</a:t>
            </a:r>
            <a:r>
              <a:rPr lang="en-US" sz="2800" i="1" baseline="-25000" dirty="0" smtClean="0"/>
              <a:t> </a:t>
            </a:r>
            <a:r>
              <a:rPr lang="en-US" sz="2800" dirty="0" smtClean="0"/>
              <a:t>- </a:t>
            </a:r>
            <a:r>
              <a:rPr lang="en-US" sz="2800" i="1" dirty="0" err="1" smtClean="0"/>
              <a:t>TC</a:t>
            </a:r>
            <a:r>
              <a:rPr lang="en-US" sz="2800" i="1" baseline="-25000" dirty="0" err="1" smtClean="0"/>
              <a:t>t</a:t>
            </a:r>
            <a:r>
              <a:rPr lang="en-US" sz="2800" dirty="0" smtClean="0"/>
              <a:t>.</a:t>
            </a:r>
            <a:endParaRPr lang="en-US" sz="2800" i="1" dirty="0" smtClean="0"/>
          </a:p>
        </p:txBody>
      </p:sp>
      <p:sp>
        <p:nvSpPr>
          <p:cNvPr id="294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4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4915" name="Object 3"/>
          <p:cNvGraphicFramePr>
            <a:graphicFrameLocks noChangeAspect="1"/>
          </p:cNvGraphicFramePr>
          <p:nvPr/>
        </p:nvGraphicFramePr>
        <p:xfrm>
          <a:off x="838200" y="3886200"/>
          <a:ext cx="7581900" cy="1057275"/>
        </p:xfrm>
        <a:graphic>
          <a:graphicData uri="http://schemas.openxmlformats.org/presentationml/2006/ole">
            <p:oleObj spid="_x0000_s294915" name="Equation" r:id="rId4" imgW="7581600" imgH="1054080" progId="Equation.DSMT4">
              <p:embed/>
            </p:oleObj>
          </a:graphicData>
        </a:graphic>
      </p:graphicFrame>
      <p:sp>
        <p:nvSpPr>
          <p:cNvPr id="9" name="TextBox 8"/>
          <p:cNvSpPr txBox="1"/>
          <p:nvPr/>
        </p:nvSpPr>
        <p:spPr>
          <a:xfrm>
            <a:off x="533400" y="5334000"/>
            <a:ext cx="7696200" cy="584775"/>
          </a:xfrm>
          <a:prstGeom prst="rect">
            <a:avLst/>
          </a:prstGeom>
          <a:noFill/>
        </p:spPr>
        <p:txBody>
          <a:bodyPr wrap="square" rtlCol="0">
            <a:spAutoFit/>
          </a:bodyPr>
          <a:lstStyle/>
          <a:p>
            <a:pPr>
              <a:buFont typeface="Arial" pitchFamily="34" charset="0"/>
              <a:buChar char="•"/>
            </a:pPr>
            <a:r>
              <a:rPr lang="en-US" sz="3200" dirty="0" smtClean="0">
                <a:latin typeface="+mn-lt"/>
                <a:hlinkClick r:id="rId5" action="ppaction://hlinkfile"/>
              </a:rPr>
              <a:t>Present Value Spreadsheet Model</a:t>
            </a:r>
            <a:endParaRPr lang="en-US" sz="32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92162"/>
          </a:xfrm>
        </p:spPr>
        <p:txBody>
          <a:bodyPr/>
          <a:lstStyle/>
          <a:p>
            <a:r>
              <a:rPr lang="en-US" dirty="0" smtClean="0"/>
              <a:t>The Value of the Firm (special cases)</a:t>
            </a:r>
            <a:endParaRPr lang="en-US"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33</a:t>
            </a:fld>
            <a:endParaRPr lang="en-US"/>
          </a:p>
        </p:txBody>
      </p:sp>
      <p:graphicFrame>
        <p:nvGraphicFramePr>
          <p:cNvPr id="301064" name="Object 8"/>
          <p:cNvGraphicFramePr>
            <a:graphicFrameLocks noChangeAspect="1"/>
          </p:cNvGraphicFramePr>
          <p:nvPr/>
        </p:nvGraphicFramePr>
        <p:xfrm>
          <a:off x="539750" y="1454150"/>
          <a:ext cx="8185150" cy="4340225"/>
        </p:xfrm>
        <a:graphic>
          <a:graphicData uri="http://schemas.openxmlformats.org/presentationml/2006/ole">
            <p:oleObj spid="_x0000_s301064" name="Document" r:id="rId4" imgW="5541176" imgH="2938317" progId="Word.Document.8">
              <p:embed/>
            </p:oleObj>
          </a:graphicData>
        </a:graphic>
      </p:graphicFrame>
      <p:graphicFrame>
        <p:nvGraphicFramePr>
          <p:cNvPr id="301070" name="Object 14"/>
          <p:cNvGraphicFramePr>
            <a:graphicFrameLocks noChangeAspect="1"/>
          </p:cNvGraphicFramePr>
          <p:nvPr/>
        </p:nvGraphicFramePr>
        <p:xfrm>
          <a:off x="528638" y="1068388"/>
          <a:ext cx="7799387" cy="5254625"/>
        </p:xfrm>
        <a:graphic>
          <a:graphicData uri="http://schemas.openxmlformats.org/presentationml/2006/ole">
            <p:oleObj spid="_x0000_s301070" name="Document" r:id="rId5" imgW="8052742" imgH="5411988" progId="Word.Documen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92162"/>
          </a:xfrm>
        </p:spPr>
        <p:txBody>
          <a:bodyPr/>
          <a:lstStyle/>
          <a:p>
            <a:r>
              <a:rPr lang="en-US" dirty="0" smtClean="0"/>
              <a:t>The Value of the Firm (special cases)</a:t>
            </a:r>
            <a:endParaRPr lang="en-US"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34</a:t>
            </a:fld>
            <a:endParaRPr lang="en-US"/>
          </a:p>
        </p:txBody>
      </p:sp>
      <p:graphicFrame>
        <p:nvGraphicFramePr>
          <p:cNvPr id="301064" name="Object 8"/>
          <p:cNvGraphicFramePr>
            <a:graphicFrameLocks noChangeAspect="1"/>
          </p:cNvGraphicFramePr>
          <p:nvPr/>
        </p:nvGraphicFramePr>
        <p:xfrm>
          <a:off x="539750" y="1454150"/>
          <a:ext cx="8185150" cy="4340225"/>
        </p:xfrm>
        <a:graphic>
          <a:graphicData uri="http://schemas.openxmlformats.org/presentationml/2006/ole">
            <p:oleObj spid="_x0000_s304130" name="Document" r:id="rId4" imgW="5541176" imgH="2938317" progId="Word.Document.8">
              <p:embed/>
            </p:oleObj>
          </a:graphicData>
        </a:graphic>
      </p:graphicFrame>
      <p:graphicFrame>
        <p:nvGraphicFramePr>
          <p:cNvPr id="301070" name="Object 14"/>
          <p:cNvGraphicFramePr>
            <a:graphicFrameLocks noChangeAspect="1"/>
          </p:cNvGraphicFramePr>
          <p:nvPr/>
        </p:nvGraphicFramePr>
        <p:xfrm>
          <a:off x="385763" y="1222375"/>
          <a:ext cx="8316912" cy="4660900"/>
        </p:xfrm>
        <a:graphic>
          <a:graphicData uri="http://schemas.openxmlformats.org/presentationml/2006/ole">
            <p:oleObj spid="_x0000_s304131" name="Document" r:id="rId5" imgW="8484925" imgH="4743993" progId="Word.Documen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92162"/>
          </a:xfrm>
        </p:spPr>
        <p:txBody>
          <a:bodyPr/>
          <a:lstStyle/>
          <a:p>
            <a:r>
              <a:rPr lang="en-US" dirty="0" smtClean="0"/>
              <a:t>The Value of the Firm (special cases)</a:t>
            </a:r>
            <a:endParaRPr lang="en-US"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35</a:t>
            </a:fld>
            <a:endParaRPr lang="en-US"/>
          </a:p>
        </p:txBody>
      </p:sp>
      <p:graphicFrame>
        <p:nvGraphicFramePr>
          <p:cNvPr id="301064" name="Object 8"/>
          <p:cNvGraphicFramePr>
            <a:graphicFrameLocks noChangeAspect="1"/>
          </p:cNvGraphicFramePr>
          <p:nvPr/>
        </p:nvGraphicFramePr>
        <p:xfrm>
          <a:off x="539750" y="1454150"/>
          <a:ext cx="8185150" cy="4340225"/>
        </p:xfrm>
        <a:graphic>
          <a:graphicData uri="http://schemas.openxmlformats.org/presentationml/2006/ole">
            <p:oleObj spid="_x0000_s338946" name="Document" r:id="rId4" imgW="5541176" imgH="2938317" progId="Word.Document.8">
              <p:embed/>
            </p:oleObj>
          </a:graphicData>
        </a:graphic>
      </p:graphicFrame>
      <p:graphicFrame>
        <p:nvGraphicFramePr>
          <p:cNvPr id="301070" name="Object 14"/>
          <p:cNvGraphicFramePr>
            <a:graphicFrameLocks noChangeAspect="1"/>
          </p:cNvGraphicFramePr>
          <p:nvPr/>
        </p:nvGraphicFramePr>
        <p:xfrm>
          <a:off x="381000" y="1143000"/>
          <a:ext cx="8316912" cy="5287963"/>
        </p:xfrm>
        <a:graphic>
          <a:graphicData uri="http://schemas.openxmlformats.org/presentationml/2006/ole">
            <p:oleObj spid="_x0000_s338947" name="Document" r:id="rId5" imgW="8484925" imgH="5350803" progId="Word.Document.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92162"/>
          </a:xfrm>
        </p:spPr>
        <p:txBody>
          <a:bodyPr/>
          <a:lstStyle/>
          <a:p>
            <a:r>
              <a:rPr lang="en-US" dirty="0" smtClean="0"/>
              <a:t>The Value of the Firm (special cases)</a:t>
            </a:r>
            <a:endParaRPr lang="en-US"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36</a:t>
            </a:fld>
            <a:endParaRPr lang="en-US"/>
          </a:p>
        </p:txBody>
      </p:sp>
      <p:graphicFrame>
        <p:nvGraphicFramePr>
          <p:cNvPr id="301064" name="Object 8"/>
          <p:cNvGraphicFramePr>
            <a:graphicFrameLocks noChangeAspect="1"/>
          </p:cNvGraphicFramePr>
          <p:nvPr/>
        </p:nvGraphicFramePr>
        <p:xfrm>
          <a:off x="539750" y="1454150"/>
          <a:ext cx="8185150" cy="4340225"/>
        </p:xfrm>
        <a:graphic>
          <a:graphicData uri="http://schemas.openxmlformats.org/presentationml/2006/ole">
            <p:oleObj spid="_x0000_s306178" name="Document" r:id="rId4" imgW="5541176" imgH="2938317" progId="Word.Document.8">
              <p:embed/>
            </p:oleObj>
          </a:graphicData>
        </a:graphic>
      </p:graphicFrame>
      <p:graphicFrame>
        <p:nvGraphicFramePr>
          <p:cNvPr id="301070" name="Object 14"/>
          <p:cNvGraphicFramePr>
            <a:graphicFrameLocks noChangeAspect="1"/>
          </p:cNvGraphicFramePr>
          <p:nvPr/>
        </p:nvGraphicFramePr>
        <p:xfrm>
          <a:off x="385763" y="1146175"/>
          <a:ext cx="8251825" cy="5508625"/>
        </p:xfrm>
        <a:graphic>
          <a:graphicData uri="http://schemas.openxmlformats.org/presentationml/2006/ole">
            <p:oleObj spid="_x0000_s306179" name="Document" r:id="rId5" imgW="8372009" imgH="6051911" progId="Word.Document.8">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the Firm</a:t>
            </a:r>
            <a:endParaRPr lang="en-US" dirty="0"/>
          </a:p>
        </p:txBody>
      </p:sp>
      <p:sp>
        <p:nvSpPr>
          <p:cNvPr id="3" name="Content Placeholder 2"/>
          <p:cNvSpPr>
            <a:spLocks noGrp="1"/>
          </p:cNvSpPr>
          <p:nvPr>
            <p:ph sz="quarter" idx="1"/>
          </p:nvPr>
        </p:nvSpPr>
        <p:spPr/>
        <p:txBody>
          <a:bodyPr/>
          <a:lstStyle/>
          <a:p>
            <a:r>
              <a:rPr lang="en-US" sz="3600" dirty="0" smtClean="0"/>
              <a:t>Given </a:t>
            </a:r>
            <a:r>
              <a:rPr lang="en-US" sz="3600" i="1" dirty="0" smtClean="0"/>
              <a:t>V = </a:t>
            </a:r>
            <a:r>
              <a:rPr lang="en-US" sz="3600" i="1" dirty="0" smtClean="0">
                <a:latin typeface="Symbol" pitchFamily="18" charset="2"/>
              </a:rPr>
              <a:t>p</a:t>
            </a:r>
            <a:r>
              <a:rPr lang="en-US" sz="3600" baseline="-25000" dirty="0" smtClean="0">
                <a:latin typeface="Symbol" pitchFamily="18" charset="2"/>
              </a:rPr>
              <a:t>1</a:t>
            </a:r>
            <a:r>
              <a:rPr lang="en-US" sz="3600" dirty="0" smtClean="0"/>
              <a:t>/(</a:t>
            </a:r>
            <a:r>
              <a:rPr lang="en-US" sz="3600" i="1" dirty="0" err="1" smtClean="0"/>
              <a:t>i</a:t>
            </a:r>
            <a:r>
              <a:rPr lang="en-US" sz="3600" i="1" dirty="0" smtClean="0"/>
              <a:t>-g</a:t>
            </a:r>
            <a:r>
              <a:rPr lang="en-US" sz="3600" dirty="0" smtClean="0"/>
              <a:t>),</a:t>
            </a:r>
          </a:p>
          <a:p>
            <a:pPr lvl="1"/>
            <a:r>
              <a:rPr lang="en-US" sz="3600" dirty="0" smtClean="0">
                <a:latin typeface="Symbol" pitchFamily="18" charset="2"/>
              </a:rPr>
              <a:t>¶</a:t>
            </a:r>
            <a:r>
              <a:rPr lang="en-US" sz="3600" i="1" dirty="0" smtClean="0"/>
              <a:t>V</a:t>
            </a:r>
            <a:r>
              <a:rPr lang="en-US" sz="3600" dirty="0" smtClean="0"/>
              <a:t>/</a:t>
            </a:r>
            <a:r>
              <a:rPr lang="en-US" sz="3600" dirty="0" smtClean="0">
                <a:latin typeface="Symbol" pitchFamily="18" charset="2"/>
              </a:rPr>
              <a:t>¶</a:t>
            </a:r>
            <a:r>
              <a:rPr lang="en-US" sz="3600" i="1" dirty="0" smtClean="0">
                <a:latin typeface="Symbol" pitchFamily="18" charset="2"/>
              </a:rPr>
              <a:t>p</a:t>
            </a:r>
            <a:r>
              <a:rPr lang="en-US" sz="3600" baseline="-25000" dirty="0" smtClean="0">
                <a:latin typeface="Symbol" pitchFamily="18" charset="2"/>
              </a:rPr>
              <a:t>1</a:t>
            </a:r>
            <a:r>
              <a:rPr lang="en-US" sz="3600" dirty="0" smtClean="0"/>
              <a:t> = 1/(</a:t>
            </a:r>
            <a:r>
              <a:rPr lang="en-US" sz="3600" i="1" dirty="0" err="1" smtClean="0"/>
              <a:t>i</a:t>
            </a:r>
            <a:r>
              <a:rPr lang="en-US" sz="3600" i="1" dirty="0" smtClean="0"/>
              <a:t>-g</a:t>
            </a:r>
            <a:r>
              <a:rPr lang="en-US" sz="3600" dirty="0" smtClean="0"/>
              <a:t>) &gt; 0,</a:t>
            </a:r>
          </a:p>
          <a:p>
            <a:pPr lvl="1"/>
            <a:r>
              <a:rPr lang="en-US" sz="3600" dirty="0" smtClean="0">
                <a:latin typeface="Symbol" pitchFamily="18" charset="2"/>
              </a:rPr>
              <a:t>¶</a:t>
            </a:r>
            <a:r>
              <a:rPr lang="en-US" sz="3600" i="1" dirty="0" smtClean="0"/>
              <a:t>V</a:t>
            </a:r>
            <a:r>
              <a:rPr lang="en-US" sz="3600" dirty="0" smtClean="0"/>
              <a:t>/</a:t>
            </a:r>
            <a:r>
              <a:rPr lang="en-US" sz="3600" dirty="0" smtClean="0">
                <a:latin typeface="Symbol" pitchFamily="18" charset="2"/>
              </a:rPr>
              <a:t>¶</a:t>
            </a:r>
            <a:r>
              <a:rPr lang="en-US" sz="3600" i="1" dirty="0" err="1" smtClean="0"/>
              <a:t>i</a:t>
            </a:r>
            <a:r>
              <a:rPr lang="en-US" sz="3600" dirty="0" smtClean="0"/>
              <a:t>  = -</a:t>
            </a:r>
            <a:r>
              <a:rPr lang="en-US" sz="3600" i="1" dirty="0" smtClean="0">
                <a:latin typeface="Symbol" pitchFamily="18" charset="2"/>
              </a:rPr>
              <a:t>p</a:t>
            </a:r>
            <a:r>
              <a:rPr lang="en-US" sz="3600" baseline="-25000" dirty="0" smtClean="0">
                <a:latin typeface="Symbol" pitchFamily="18" charset="2"/>
              </a:rPr>
              <a:t>1</a:t>
            </a:r>
            <a:r>
              <a:rPr lang="en-US" sz="3600" dirty="0" smtClean="0"/>
              <a:t>/(</a:t>
            </a:r>
            <a:r>
              <a:rPr lang="en-US" sz="3600" i="1" dirty="0" err="1" smtClean="0"/>
              <a:t>i</a:t>
            </a:r>
            <a:r>
              <a:rPr lang="en-US" sz="3600" i="1" dirty="0" smtClean="0"/>
              <a:t>-g</a:t>
            </a:r>
            <a:r>
              <a:rPr lang="en-US" sz="3600" dirty="0" smtClean="0"/>
              <a:t>)</a:t>
            </a:r>
            <a:r>
              <a:rPr lang="en-US" sz="3600" baseline="30000" dirty="0" smtClean="0"/>
              <a:t>2</a:t>
            </a:r>
            <a:r>
              <a:rPr lang="en-US" sz="3600" dirty="0" smtClean="0"/>
              <a:t> &lt; 0, and </a:t>
            </a:r>
          </a:p>
          <a:p>
            <a:pPr lvl="1"/>
            <a:r>
              <a:rPr lang="en-US" sz="3600" dirty="0" smtClean="0">
                <a:latin typeface="Symbol" pitchFamily="18" charset="2"/>
              </a:rPr>
              <a:t>¶</a:t>
            </a:r>
            <a:r>
              <a:rPr lang="en-US" sz="3600" i="1" dirty="0" smtClean="0"/>
              <a:t>V</a:t>
            </a:r>
            <a:r>
              <a:rPr lang="en-US" sz="3600" dirty="0" smtClean="0"/>
              <a:t>/</a:t>
            </a:r>
            <a:r>
              <a:rPr lang="en-US" sz="3600" dirty="0" smtClean="0">
                <a:latin typeface="Symbol" pitchFamily="18" charset="2"/>
              </a:rPr>
              <a:t>¶</a:t>
            </a:r>
            <a:r>
              <a:rPr lang="en-US" sz="3600" i="1" dirty="0" smtClean="0"/>
              <a:t>g  </a:t>
            </a:r>
            <a:r>
              <a:rPr lang="en-US" sz="3600" dirty="0" smtClean="0"/>
              <a:t>= </a:t>
            </a:r>
            <a:r>
              <a:rPr lang="en-US" sz="3600" i="1" dirty="0" smtClean="0">
                <a:latin typeface="Symbol" pitchFamily="18" charset="2"/>
              </a:rPr>
              <a:t>p</a:t>
            </a:r>
            <a:r>
              <a:rPr lang="en-US" sz="3600" baseline="-25000" dirty="0" smtClean="0">
                <a:latin typeface="Symbol" pitchFamily="18" charset="2"/>
              </a:rPr>
              <a:t>1</a:t>
            </a:r>
            <a:r>
              <a:rPr lang="en-US" sz="3600" dirty="0" smtClean="0"/>
              <a:t>/(</a:t>
            </a:r>
            <a:r>
              <a:rPr lang="en-US" sz="3600" i="1" dirty="0" err="1" smtClean="0"/>
              <a:t>i</a:t>
            </a:r>
            <a:r>
              <a:rPr lang="en-US" sz="3600" i="1" dirty="0" smtClean="0"/>
              <a:t>-g</a:t>
            </a:r>
            <a:r>
              <a:rPr lang="en-US" sz="3600" dirty="0" smtClean="0"/>
              <a:t>)</a:t>
            </a:r>
            <a:r>
              <a:rPr lang="en-US" sz="3600" baseline="30000" dirty="0" smtClean="0"/>
              <a:t>2</a:t>
            </a:r>
            <a:r>
              <a:rPr lang="en-US" sz="3600" dirty="0" smtClean="0"/>
              <a:t> &gt;0;</a:t>
            </a:r>
          </a:p>
          <a:p>
            <a:r>
              <a:rPr lang="en-US" sz="3600" dirty="0" smtClean="0"/>
              <a:t>I.e., the value of the firm is </a:t>
            </a:r>
            <a:r>
              <a:rPr lang="en-US" sz="3600" i="1" dirty="0" smtClean="0"/>
              <a:t>positively related </a:t>
            </a:r>
            <a:r>
              <a:rPr lang="en-US" sz="3600" dirty="0" smtClean="0"/>
              <a:t>to its expected profits and the rate of growth in expected profits, and </a:t>
            </a:r>
            <a:r>
              <a:rPr lang="en-US" sz="3600" i="1" dirty="0" smtClean="0"/>
              <a:t>inversely related </a:t>
            </a:r>
            <a:r>
              <a:rPr lang="en-US" sz="3600" dirty="0" smtClean="0"/>
              <a:t>to its cost of capital!</a:t>
            </a:r>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dirty="0" smtClean="0"/>
              <a:t>Rule of 72 – a brief digression…</a:t>
            </a:r>
          </a:p>
        </p:txBody>
      </p:sp>
      <p:graphicFrame>
        <p:nvGraphicFramePr>
          <p:cNvPr id="2050" name="Object 2"/>
          <p:cNvGraphicFramePr>
            <a:graphicFrameLocks noChangeAspect="1"/>
          </p:cNvGraphicFramePr>
          <p:nvPr/>
        </p:nvGraphicFramePr>
        <p:xfrm>
          <a:off x="457200" y="1295400"/>
          <a:ext cx="8353982" cy="4795837"/>
        </p:xfrm>
        <a:graphic>
          <a:graphicData uri="http://schemas.openxmlformats.org/presentationml/2006/ole">
            <p:oleObj spid="_x0000_s310274" name="Document" r:id="rId4" imgW="6102508" imgH="3715366" progId="Word.Document.8">
              <p:embed/>
            </p:oleObj>
          </a:graphicData>
        </a:graphic>
      </p:graphicFrame>
      <p:sp>
        <p:nvSpPr>
          <p:cNvPr id="4" name="Slide Number Placeholder 3"/>
          <p:cNvSpPr>
            <a:spLocks noGrp="1"/>
          </p:cNvSpPr>
          <p:nvPr>
            <p:ph type="sldNum" sz="quarter" idx="12"/>
          </p:nvPr>
        </p:nvSpPr>
        <p:spPr/>
        <p:txBody>
          <a:bodyPr/>
          <a:lstStyle/>
          <a:p>
            <a:pPr>
              <a:defRPr/>
            </a:pPr>
            <a:fld id="{0F3D8DEE-C97D-4FF9-B274-B326AC3720D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t>Lecture 1: Introduction to Managerial Economics</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274638"/>
            <a:ext cx="8610600" cy="1096962"/>
          </a:xfrm>
        </p:spPr>
        <p:txBody>
          <a:bodyPr/>
          <a:lstStyle/>
          <a:p>
            <a:pPr eaLnBrk="1" hangingPunct="1"/>
            <a:r>
              <a:rPr lang="en-US" dirty="0" smtClean="0"/>
              <a:t>The Value of the Firm: Profit is a Reward for:</a:t>
            </a:r>
            <a:endParaRPr lang="en-US" dirty="0" smtClean="0">
              <a:solidFill>
                <a:schemeClr val="tx1"/>
              </a:solidFill>
            </a:endParaRPr>
          </a:p>
        </p:txBody>
      </p:sp>
      <p:sp>
        <p:nvSpPr>
          <p:cNvPr id="23555" name="Footer Placeholder 6"/>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91AEDDBB-E797-43A8-A4F7-0634D950ED8D}" type="slidenum">
              <a:rPr lang="en-US"/>
              <a:pPr>
                <a:defRPr/>
              </a:pPr>
              <a:t>39</a:t>
            </a:fld>
            <a:endParaRPr lang="en-US" dirty="0"/>
          </a:p>
        </p:txBody>
      </p:sp>
      <p:sp>
        <p:nvSpPr>
          <p:cNvPr id="23557" name="Rectangle 3"/>
          <p:cNvSpPr>
            <a:spLocks noGrp="1" noChangeArrowheads="1"/>
          </p:cNvSpPr>
          <p:nvPr>
            <p:ph sz="quarter" idx="1"/>
          </p:nvPr>
        </p:nvSpPr>
        <p:spPr>
          <a:xfrm>
            <a:off x="533400" y="1447800"/>
            <a:ext cx="8305800" cy="4800600"/>
          </a:xfrm>
        </p:spPr>
        <p:txBody>
          <a:bodyPr/>
          <a:lstStyle/>
          <a:p>
            <a:pPr eaLnBrk="1" hangingPunct="1">
              <a:lnSpc>
                <a:spcPct val="90000"/>
              </a:lnSpc>
            </a:pPr>
            <a:r>
              <a:rPr lang="en-US" sz="3400" dirty="0" smtClean="0"/>
              <a:t>Innovation</a:t>
            </a:r>
          </a:p>
          <a:p>
            <a:pPr lvl="1" eaLnBrk="1" hangingPunct="1">
              <a:lnSpc>
                <a:spcPct val="90000"/>
              </a:lnSpc>
            </a:pPr>
            <a:r>
              <a:rPr lang="en-US" sz="3000" dirty="0" smtClean="0"/>
              <a:t>Producing products that are better than existing products in terms of functionality, technology, and style</a:t>
            </a:r>
          </a:p>
          <a:p>
            <a:pPr eaLnBrk="1" hangingPunct="1">
              <a:lnSpc>
                <a:spcPct val="90000"/>
              </a:lnSpc>
            </a:pPr>
            <a:r>
              <a:rPr lang="en-US" sz="3400" dirty="0" smtClean="0"/>
              <a:t>Taking Risks</a:t>
            </a:r>
          </a:p>
          <a:p>
            <a:pPr lvl="1" eaLnBrk="1" hangingPunct="1">
              <a:lnSpc>
                <a:spcPct val="90000"/>
              </a:lnSpc>
            </a:pPr>
            <a:r>
              <a:rPr lang="en-US" sz="3000" dirty="0" smtClean="0"/>
              <a:t>Risk takes many forms; e.g., future outcomes and their likelihoods are unknown, as are the reactions of rivals.</a:t>
            </a:r>
          </a:p>
          <a:p>
            <a:pPr eaLnBrk="1" hangingPunct="1">
              <a:lnSpc>
                <a:spcPct val="90000"/>
              </a:lnSpc>
            </a:pPr>
            <a:r>
              <a:rPr lang="en-US" sz="3400" dirty="0" smtClean="0"/>
              <a:t>Exploiting Market “Inefficiencies”</a:t>
            </a:r>
          </a:p>
          <a:p>
            <a:pPr lvl="1" eaLnBrk="1" hangingPunct="1">
              <a:lnSpc>
                <a:spcPct val="90000"/>
              </a:lnSpc>
            </a:pPr>
            <a:r>
              <a:rPr lang="en-US" sz="3000" dirty="0" smtClean="0"/>
              <a:t>Building barriers to entry, employing sophisticated pricing strategies, etc.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sz="quarter" idx="1"/>
          </p:nvPr>
        </p:nvSpPr>
        <p:spPr>
          <a:xfrm>
            <a:off x="609600" y="1066800"/>
            <a:ext cx="8077200" cy="4953000"/>
          </a:xfrm>
        </p:spPr>
        <p:txBody>
          <a:bodyPr/>
          <a:lstStyle/>
          <a:p>
            <a:r>
              <a:rPr lang="en-US" dirty="0" smtClean="0"/>
              <a:t>Learn to use economic models to think critically about everyday problems.</a:t>
            </a:r>
          </a:p>
          <a:p>
            <a:r>
              <a:rPr lang="en-US" dirty="0" smtClean="0"/>
              <a:t>Know what conditions characterize competitive outcomes and efficient allocations of resources.</a:t>
            </a:r>
          </a:p>
          <a:p>
            <a:r>
              <a:rPr lang="en-US" dirty="0" smtClean="0"/>
              <a:t>Understand how firm cost structure and the nature of the market determine prices and production; learn how firms with pricing power can exploit variation in demand to price discriminate and maximize profits.</a:t>
            </a:r>
          </a:p>
          <a:p>
            <a:r>
              <a:rPr lang="en-US" dirty="0" smtClean="0"/>
              <a:t>Apply strategic thinking to decision-making and know how to use it to analyze firm and individual choices.</a:t>
            </a:r>
          </a:p>
          <a:p>
            <a:r>
              <a:rPr lang="en-US" dirty="0" smtClean="0"/>
              <a:t>Understand how risk influences decision-making and the design of real world contracts.</a:t>
            </a:r>
          </a:p>
        </p:txBody>
      </p:sp>
      <p:sp>
        <p:nvSpPr>
          <p:cNvPr id="4" name="Footer Placeholder 3"/>
          <p:cNvSpPr>
            <a:spLocks noGrp="1"/>
          </p:cNvSpPr>
          <p:nvPr>
            <p:ph type="ftr" sz="quarter" idx="11"/>
          </p:nvPr>
        </p:nvSpPr>
        <p:spPr/>
        <p:txBody>
          <a:bodyPr/>
          <a:lstStyle/>
          <a:p>
            <a:pPr>
              <a:defRPr/>
            </a:pPr>
            <a:r>
              <a:rPr lang="en-US" dirty="0" smtClean="0"/>
              <a:t>Lecture 1: Introduction to Managerial Economics</a:t>
            </a:r>
            <a:endParaRPr lang="en-US" dirty="0"/>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z="3600" dirty="0" smtClean="0"/>
              <a:t>Impact of Good &amp; Bad News on Firm Value</a:t>
            </a:r>
            <a:endParaRPr lang="en-US" sz="3600"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40</a:t>
            </a:fld>
            <a:endParaRPr lang="en-US"/>
          </a:p>
        </p:txBody>
      </p:sp>
      <p:pic>
        <p:nvPicPr>
          <p:cNvPr id="345090" name="Picture 2" descr="C:\Users\jim\Desktop\Event Studies\Event Studies Graphic.tif"/>
          <p:cNvPicPr>
            <a:picLocks noChangeAspect="1" noChangeArrowheads="1"/>
          </p:cNvPicPr>
          <p:nvPr/>
        </p:nvPicPr>
        <p:blipFill>
          <a:blip r:embed="rId3" cstate="print"/>
          <a:srcRect/>
          <a:stretch>
            <a:fillRect/>
          </a:stretch>
        </p:blipFill>
        <p:spPr bwMode="auto">
          <a:xfrm>
            <a:off x="1371600" y="762000"/>
            <a:ext cx="6438900" cy="529785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020762"/>
          </a:xfrm>
        </p:spPr>
        <p:txBody>
          <a:bodyPr/>
          <a:lstStyle/>
          <a:p>
            <a:r>
              <a:rPr lang="en-US" sz="3600" dirty="0" smtClean="0"/>
              <a:t>“Good” management can create value; “bad” management can destroy value</a:t>
            </a:r>
            <a:endParaRPr lang="en-US" sz="3600" dirty="0"/>
          </a:p>
        </p:txBody>
      </p:sp>
      <p:sp>
        <p:nvSpPr>
          <p:cNvPr id="3" name="Content Placeholder 2"/>
          <p:cNvSpPr>
            <a:spLocks noGrp="1"/>
          </p:cNvSpPr>
          <p:nvPr>
            <p:ph sz="quarter" idx="1"/>
          </p:nvPr>
        </p:nvSpPr>
        <p:spPr/>
        <p:txBody>
          <a:bodyPr/>
          <a:lstStyle/>
          <a:p>
            <a:r>
              <a:rPr lang="en-US" dirty="0" smtClean="0"/>
              <a:t>See </a:t>
            </a:r>
            <a:r>
              <a:rPr lang="en-US" dirty="0" smtClean="0">
                <a:hlinkClick r:id="rId3"/>
              </a:rPr>
              <a:t>Value Destruction: The Cost to Companies That Engage in Deceptive Marketing</a:t>
            </a:r>
            <a:r>
              <a:rPr lang="en-US" dirty="0" smtClean="0"/>
              <a:t>:</a:t>
            </a:r>
          </a:p>
          <a:p>
            <a:pPr lvl="1"/>
            <a:r>
              <a:rPr lang="en-US" dirty="0" smtClean="0"/>
              <a:t>“On September 2, Pfizer agreed to pay $2.3 billion to settle civil and criminal allegations that it violated federal rules governing drug sales. The pharmaceutical manufacturer was charged with illegally promoting its pain-killer </a:t>
            </a:r>
            <a:r>
              <a:rPr lang="en-US" dirty="0" err="1" smtClean="0"/>
              <a:t>Bextra</a:t>
            </a:r>
            <a:r>
              <a:rPr lang="en-US" dirty="0" smtClean="0"/>
              <a:t> and three other medications by offering doctors speaking fees and subsidized trips to resorts, among other benefits. The settlement was the largest ever levied against a U.S. company</a:t>
            </a:r>
            <a:r>
              <a:rPr lang="en-US" sz="2800" dirty="0" smtClean="0"/>
              <a:t>.”</a:t>
            </a:r>
          </a:p>
          <a:p>
            <a:pPr lvl="1"/>
            <a:r>
              <a:rPr lang="en-US" dirty="0" smtClean="0"/>
              <a:t>“While the amount of the settlement is significant, the indirect costs to the company may be even higher over time in terms of lost shareholder value.”</a:t>
            </a:r>
            <a:endParaRPr lang="en-US" dirty="0"/>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The Principal-Agent Problem</a:t>
            </a:r>
            <a:endParaRPr lang="en-US" dirty="0" smtClean="0">
              <a:solidFill>
                <a:schemeClr val="tx1"/>
              </a:solidFill>
            </a:endParaRPr>
          </a:p>
        </p:txBody>
      </p:sp>
      <p:sp>
        <p:nvSpPr>
          <p:cNvPr id="24579" name="Footer Placeholder 6"/>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F9A29B14-693C-4096-9FB0-BB10ADF613BE}" type="slidenum">
              <a:rPr lang="en-US"/>
              <a:pPr>
                <a:defRPr/>
              </a:pPr>
              <a:t>42</a:t>
            </a:fld>
            <a:endParaRPr lang="en-US" dirty="0"/>
          </a:p>
        </p:txBody>
      </p:sp>
      <p:sp>
        <p:nvSpPr>
          <p:cNvPr id="24581" name="Rectangle 3"/>
          <p:cNvSpPr>
            <a:spLocks noGrp="1" noChangeArrowheads="1"/>
          </p:cNvSpPr>
          <p:nvPr>
            <p:ph sz="quarter" idx="1"/>
          </p:nvPr>
        </p:nvSpPr>
        <p:spPr>
          <a:xfrm>
            <a:off x="609600" y="1371600"/>
            <a:ext cx="8077200" cy="4724400"/>
          </a:xfrm>
        </p:spPr>
        <p:txBody>
          <a:bodyPr/>
          <a:lstStyle/>
          <a:p>
            <a:pPr eaLnBrk="1" hangingPunct="1">
              <a:lnSpc>
                <a:spcPct val="90000"/>
              </a:lnSpc>
            </a:pPr>
            <a:r>
              <a:rPr lang="en-US" sz="3800" dirty="0" smtClean="0"/>
              <a:t>Managerial Interests and the Principal-Agent Problem</a:t>
            </a:r>
          </a:p>
          <a:p>
            <a:pPr lvl="1" eaLnBrk="1" hangingPunct="1"/>
            <a:r>
              <a:rPr lang="en-US" sz="3400" dirty="0" smtClean="0"/>
              <a:t>The interests of a firm's owners and those of its managers may diverge, unless the manager is the owner.</a:t>
            </a:r>
          </a:p>
          <a:p>
            <a:pPr lvl="1" eaLnBrk="1" hangingPunct="1"/>
            <a:r>
              <a:rPr lang="en-US" sz="3400" dirty="0" smtClean="0"/>
              <a:t>However, the </a:t>
            </a:r>
            <a:r>
              <a:rPr lang="en-US" sz="3400" i="1" dirty="0" smtClean="0"/>
              <a:t>separation of ownership and control</a:t>
            </a:r>
            <a:r>
              <a:rPr lang="en-US" sz="3400" dirty="0" smtClean="0"/>
              <a:t> is often necessary because the capital raising and risk bearing capabilities of entrepreneurs are limited.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Principal-Agent Problem</a:t>
            </a:r>
            <a:endParaRPr lang="en-US" dirty="0"/>
          </a:p>
        </p:txBody>
      </p:sp>
      <p:sp>
        <p:nvSpPr>
          <p:cNvPr id="3" name="Content Placeholder 2"/>
          <p:cNvSpPr>
            <a:spLocks noGrp="1"/>
          </p:cNvSpPr>
          <p:nvPr>
            <p:ph sz="quarter" idx="1"/>
          </p:nvPr>
        </p:nvSpPr>
        <p:spPr>
          <a:xfrm>
            <a:off x="609600" y="1219200"/>
            <a:ext cx="8077200" cy="4876800"/>
          </a:xfrm>
        </p:spPr>
        <p:txBody>
          <a:bodyPr/>
          <a:lstStyle/>
          <a:p>
            <a:r>
              <a:rPr lang="en-US" sz="3600" dirty="0" smtClean="0"/>
              <a:t>Separation of ownership and control</a:t>
            </a:r>
          </a:p>
          <a:p>
            <a:pPr lvl="1"/>
            <a:r>
              <a:rPr lang="en-US" sz="3600" dirty="0" smtClean="0"/>
              <a:t>The principals are the owners. </a:t>
            </a:r>
          </a:p>
          <a:p>
            <a:pPr lvl="2"/>
            <a:r>
              <a:rPr lang="en-US" sz="3200" dirty="0" smtClean="0"/>
              <a:t>They want managers to maximize firm value.</a:t>
            </a:r>
          </a:p>
          <a:p>
            <a:pPr lvl="1"/>
            <a:r>
              <a:rPr lang="en-US" sz="3600" dirty="0" smtClean="0"/>
              <a:t>The agents are the managers. </a:t>
            </a:r>
          </a:p>
          <a:p>
            <a:pPr lvl="2"/>
            <a:r>
              <a:rPr lang="en-US" sz="3200" dirty="0" smtClean="0"/>
              <a:t>Other things equal, they prefer more compensation and less accountability.</a:t>
            </a:r>
          </a:p>
          <a:p>
            <a:pPr lvl="1"/>
            <a:r>
              <a:rPr lang="en-US" sz="3600" dirty="0" smtClean="0"/>
              <a:t>The divergence in goals is commonly referred to as the principal-agent problem.</a:t>
            </a:r>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Moral Hazard</a:t>
            </a:r>
            <a:endParaRPr lang="en-US" dirty="0" smtClean="0">
              <a:solidFill>
                <a:schemeClr val="tx1"/>
              </a:solidFill>
            </a:endParaRPr>
          </a:p>
        </p:txBody>
      </p:sp>
      <p:sp>
        <p:nvSpPr>
          <p:cNvPr id="26627" name="Footer Placeholder 6"/>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58CA0AA1-5849-4D05-91EA-8F505F59FCD4}" type="slidenum">
              <a:rPr lang="en-US"/>
              <a:pPr>
                <a:defRPr/>
              </a:pPr>
              <a:t>44</a:t>
            </a:fld>
            <a:endParaRPr lang="en-US" dirty="0"/>
          </a:p>
        </p:txBody>
      </p:sp>
      <p:sp>
        <p:nvSpPr>
          <p:cNvPr id="26629" name="Rectangle 3"/>
          <p:cNvSpPr>
            <a:spLocks noGrp="1" noChangeArrowheads="1"/>
          </p:cNvSpPr>
          <p:nvPr>
            <p:ph sz="quarter" idx="1"/>
          </p:nvPr>
        </p:nvSpPr>
        <p:spPr>
          <a:xfrm>
            <a:off x="609600" y="1143000"/>
            <a:ext cx="8077200" cy="5029200"/>
          </a:xfrm>
        </p:spPr>
        <p:txBody>
          <a:bodyPr/>
          <a:lstStyle/>
          <a:p>
            <a:r>
              <a:rPr lang="en-US" sz="3200" dirty="0" smtClean="0"/>
              <a:t>A moral hazard occurs when one party is responsible for the interests of another, but has an incentive to put his or her own interests first. </a:t>
            </a:r>
          </a:p>
          <a:p>
            <a:r>
              <a:rPr lang="en-US" sz="3200" dirty="0" smtClean="0"/>
              <a:t>If I can take risks that you have to bear, then I may as well take them; however, if I have to bear the consequences of my risky actions, this will motivate me to act more prudently.</a:t>
            </a:r>
          </a:p>
          <a:p>
            <a:pPr eaLnBrk="1" hangingPunct="1"/>
            <a:r>
              <a:rPr lang="en-US" sz="3200" dirty="0" smtClean="0"/>
              <a:t>Managers who choose </a:t>
            </a:r>
            <a:r>
              <a:rPr lang="en-US" sz="3200" i="1" dirty="0" smtClean="0"/>
              <a:t>not to </a:t>
            </a:r>
            <a:r>
              <a:rPr lang="en-US" sz="3200" dirty="0" smtClean="0"/>
              <a:t>maximize firm value may act this way if compensation is not adequately sensitive to the fortunes of the firm’s owners.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Solution: Moral Hazard</a:t>
            </a:r>
            <a:endParaRPr lang="en-US" dirty="0" smtClean="0">
              <a:solidFill>
                <a:schemeClr val="tx1"/>
              </a:solidFill>
            </a:endParaRPr>
          </a:p>
        </p:txBody>
      </p:sp>
      <p:sp>
        <p:nvSpPr>
          <p:cNvPr id="27651" name="Footer Placeholder 6"/>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B2BFAA70-4E11-4DB5-80C7-001D328C2915}" type="slidenum">
              <a:rPr lang="en-US"/>
              <a:pPr>
                <a:defRPr/>
              </a:pPr>
              <a:t>45</a:t>
            </a:fld>
            <a:endParaRPr lang="en-US" dirty="0"/>
          </a:p>
        </p:txBody>
      </p:sp>
      <p:sp>
        <p:nvSpPr>
          <p:cNvPr id="27653" name="Rectangle 3"/>
          <p:cNvSpPr>
            <a:spLocks noGrp="1" noChangeArrowheads="1"/>
          </p:cNvSpPr>
          <p:nvPr>
            <p:ph sz="quarter" idx="1"/>
          </p:nvPr>
        </p:nvSpPr>
        <p:spPr/>
        <p:txBody>
          <a:bodyPr/>
          <a:lstStyle/>
          <a:p>
            <a:pPr eaLnBrk="1" hangingPunct="1"/>
            <a:r>
              <a:rPr lang="en-US" sz="4000" dirty="0" smtClean="0"/>
              <a:t>Devise methods that lead to convergence of the interests of the firm's owners and its managers</a:t>
            </a:r>
          </a:p>
          <a:p>
            <a:pPr eaLnBrk="1" hangingPunct="1"/>
            <a:r>
              <a:rPr lang="en-US" sz="4000" dirty="0" smtClean="0"/>
              <a:t>Examples: contract design which ties managerial compensation to shareholder welfare; e.g., via share/option ownership, bonuses linked to profits, etc.</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Demand and Supply: a First Look</a:t>
            </a:r>
            <a:endParaRPr lang="en-US" dirty="0" smtClean="0">
              <a:solidFill>
                <a:schemeClr val="tx1"/>
              </a:solidFill>
            </a:endParaRPr>
          </a:p>
        </p:txBody>
      </p:sp>
      <p:sp>
        <p:nvSpPr>
          <p:cNvPr id="28675" name="Footer Placeholder 6"/>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0A4B57FE-C4EA-4BC9-BA78-2E89F32841A4}" type="slidenum">
              <a:rPr lang="en-US"/>
              <a:pPr>
                <a:defRPr/>
              </a:pPr>
              <a:t>46</a:t>
            </a:fld>
            <a:endParaRPr lang="en-US" dirty="0"/>
          </a:p>
        </p:txBody>
      </p:sp>
      <p:sp>
        <p:nvSpPr>
          <p:cNvPr id="28677" name="Rectangle 3"/>
          <p:cNvSpPr>
            <a:spLocks noGrp="1" noChangeArrowheads="1"/>
          </p:cNvSpPr>
          <p:nvPr>
            <p:ph sz="quarter" idx="1"/>
          </p:nvPr>
        </p:nvSpPr>
        <p:spPr>
          <a:xfrm>
            <a:off x="914400" y="1295400"/>
            <a:ext cx="7772400" cy="4724400"/>
          </a:xfrm>
        </p:spPr>
        <p:txBody>
          <a:bodyPr/>
          <a:lstStyle/>
          <a:p>
            <a:pPr eaLnBrk="1" hangingPunct="1"/>
            <a:r>
              <a:rPr lang="en-US" sz="3800" dirty="0" smtClean="0"/>
              <a:t>A market exists when there is economic exchange; that is, individuals and organizations interact with each other to buy or sell goods and services.</a:t>
            </a:r>
          </a:p>
          <a:p>
            <a:pPr eaLnBrk="1" hangingPunct="1"/>
            <a:r>
              <a:rPr lang="en-US" sz="3800" dirty="0" smtClean="0"/>
              <a:t>Markets typically function well so long as contracts are binding and enforceable, which in turn implies respect for the rule of law and private property rights.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The Demand Side of the Market</a:t>
            </a:r>
            <a:endParaRPr lang="en-US" dirty="0" smtClean="0">
              <a:solidFill>
                <a:schemeClr val="tx1"/>
              </a:solidFill>
            </a:endParaRPr>
          </a:p>
        </p:txBody>
      </p:sp>
      <p:sp>
        <p:nvSpPr>
          <p:cNvPr id="29699" name="Footer Placeholder 6"/>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D5D47B0F-09D6-40C6-97EF-FE1FC9052DD8}" type="slidenum">
              <a:rPr lang="en-US"/>
              <a:pPr>
                <a:defRPr/>
              </a:pPr>
              <a:t>47</a:t>
            </a:fld>
            <a:endParaRPr lang="en-US" dirty="0"/>
          </a:p>
        </p:txBody>
      </p:sp>
      <p:sp>
        <p:nvSpPr>
          <p:cNvPr id="29701" name="Rectangle 3"/>
          <p:cNvSpPr>
            <a:spLocks noGrp="1" noChangeArrowheads="1"/>
          </p:cNvSpPr>
          <p:nvPr>
            <p:ph sz="quarter" idx="1"/>
          </p:nvPr>
        </p:nvSpPr>
        <p:spPr>
          <a:xfrm>
            <a:off x="609600" y="1295400"/>
            <a:ext cx="8077200" cy="4800600"/>
          </a:xfrm>
        </p:spPr>
        <p:txBody>
          <a:bodyPr/>
          <a:lstStyle/>
          <a:p>
            <a:pPr eaLnBrk="1" hangingPunct="1"/>
            <a:r>
              <a:rPr lang="en-US" sz="3600" dirty="0" smtClean="0"/>
              <a:t>Demand Function</a:t>
            </a:r>
          </a:p>
          <a:p>
            <a:pPr lvl="1" eaLnBrk="1" hangingPunct="1"/>
            <a:r>
              <a:rPr lang="en-US" sz="3200" dirty="0" smtClean="0"/>
              <a:t>Behavior of quantity demanded relative to price within a given period of time, holding other influences constant.</a:t>
            </a:r>
          </a:p>
          <a:p>
            <a:pPr lvl="2" eaLnBrk="1" hangingPunct="1"/>
            <a:r>
              <a:rPr lang="en-US" sz="2800" dirty="0" smtClean="0"/>
              <a:t>Other influences typically include factors such as income, product quality, prices and product quality of substitutes and complements, advertising expenditures, etc.</a:t>
            </a:r>
          </a:p>
          <a:p>
            <a:pPr lvl="1" eaLnBrk="1" hangingPunct="1"/>
            <a:r>
              <a:rPr lang="en-US" sz="3200" dirty="0" smtClean="0"/>
              <a:t>Negative slope; quantity demanded increases as price falls.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sp>
        <p:nvSpPr>
          <p:cNvPr id="7" name="Slide Number Placeholder 6"/>
          <p:cNvSpPr>
            <a:spLocks noGrp="1"/>
          </p:cNvSpPr>
          <p:nvPr>
            <p:ph type="sldNum" sz="quarter" idx="12"/>
          </p:nvPr>
        </p:nvSpPr>
        <p:spPr/>
        <p:txBody>
          <a:bodyPr>
            <a:normAutofit/>
          </a:bodyPr>
          <a:lstStyle/>
          <a:p>
            <a:pPr>
              <a:defRPr/>
            </a:pPr>
            <a:fld id="{E16CFDAB-EC7C-4F47-9CAB-D03C3FA825CC}" type="slidenum">
              <a:rPr lang="en-US"/>
              <a:pPr>
                <a:defRPr/>
              </a:pPr>
              <a:t>48</a:t>
            </a:fld>
            <a:endParaRPr lang="en-US" dirty="0"/>
          </a:p>
        </p:txBody>
      </p:sp>
      <p:sp>
        <p:nvSpPr>
          <p:cNvPr id="32772" name="Rectangle 3"/>
          <p:cNvSpPr>
            <a:spLocks noGrp="1" noChangeArrowheads="1"/>
          </p:cNvSpPr>
          <p:nvPr>
            <p:ph sz="quarter" idx="1"/>
          </p:nvPr>
        </p:nvSpPr>
        <p:spPr/>
        <p:txBody>
          <a:bodyPr/>
          <a:lstStyle/>
          <a:p>
            <a:pPr eaLnBrk="1" hangingPunct="1"/>
            <a:endParaRPr lang="en-US" smtClean="0"/>
          </a:p>
        </p:txBody>
      </p:sp>
      <p:pic>
        <p:nvPicPr>
          <p:cNvPr id="32773" name="Picture 4" descr="fig01_01"/>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The Supply Side of a Market</a:t>
            </a:r>
          </a:p>
        </p:txBody>
      </p:sp>
      <p:sp>
        <p:nvSpPr>
          <p:cNvPr id="33795" name="Footer Placeholder 6"/>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352DE0D1-0889-43D2-A683-4333D957EF71}" type="slidenum">
              <a:rPr lang="en-US"/>
              <a:pPr>
                <a:defRPr/>
              </a:pPr>
              <a:t>49</a:t>
            </a:fld>
            <a:endParaRPr lang="en-US" dirty="0"/>
          </a:p>
        </p:txBody>
      </p:sp>
      <p:sp>
        <p:nvSpPr>
          <p:cNvPr id="33797" name="Rectangle 3"/>
          <p:cNvSpPr>
            <a:spLocks noGrp="1" noChangeArrowheads="1"/>
          </p:cNvSpPr>
          <p:nvPr>
            <p:ph sz="quarter" idx="1"/>
          </p:nvPr>
        </p:nvSpPr>
        <p:spPr>
          <a:xfrm>
            <a:off x="762000" y="1143000"/>
            <a:ext cx="8001000" cy="4876800"/>
          </a:xfrm>
        </p:spPr>
        <p:txBody>
          <a:bodyPr/>
          <a:lstStyle/>
          <a:p>
            <a:pPr eaLnBrk="1" hangingPunct="1">
              <a:lnSpc>
                <a:spcPct val="90000"/>
              </a:lnSpc>
            </a:pPr>
            <a:r>
              <a:rPr lang="en-US" sz="4000" dirty="0" smtClean="0"/>
              <a:t>Supply Function</a:t>
            </a:r>
          </a:p>
          <a:p>
            <a:pPr lvl="1" eaLnBrk="1" hangingPunct="1">
              <a:lnSpc>
                <a:spcPct val="90000"/>
              </a:lnSpc>
            </a:pPr>
            <a:r>
              <a:rPr lang="en-US" sz="3600" dirty="0" smtClean="0"/>
              <a:t>Quantity supplied relative to price within a given period of time, holding other influences (e.g., technology, costs of so-called  “factors” of production such as labor and capital) constant</a:t>
            </a:r>
          </a:p>
          <a:p>
            <a:pPr lvl="1" eaLnBrk="1" hangingPunct="1">
              <a:lnSpc>
                <a:spcPct val="90000"/>
              </a:lnSpc>
            </a:pPr>
            <a:r>
              <a:rPr lang="en-US" sz="3600" dirty="0" smtClean="0"/>
              <a:t>Positive slope; quantity supplied increases as price rises.</a:t>
            </a:r>
            <a:endParaRPr lang="en-US" sz="3600" dirty="0" smtClean="0">
              <a:latin typeface="Wingdings" pitchFamily="2" charset="2"/>
              <a:ea typeface="ヒラギノ明朝 ProN W3"/>
              <a:cs typeface="ヒラギノ明朝 ProN W3"/>
              <a:sym typeface="Wingdings" pitchFamily="2" charset="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Grade Determination</a:t>
            </a:r>
          </a:p>
        </p:txBody>
      </p:sp>
      <p:sp>
        <p:nvSpPr>
          <p:cNvPr id="15363" name="Footer Placeholder 6"/>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4D0EF686-F158-47C4-8590-E0E786383560}" type="slidenum">
              <a:rPr lang="en-US"/>
              <a:pPr>
                <a:defRPr/>
              </a:pPr>
              <a:t>5</a:t>
            </a:fld>
            <a:endParaRPr lang="en-US" dirty="0"/>
          </a:p>
        </p:txBody>
      </p:sp>
      <p:sp>
        <p:nvSpPr>
          <p:cNvPr id="15365" name="Content Placeholder 2"/>
          <p:cNvSpPr>
            <a:spLocks noGrp="1"/>
          </p:cNvSpPr>
          <p:nvPr>
            <p:ph sz="quarter" idx="1"/>
          </p:nvPr>
        </p:nvSpPr>
        <p:spPr/>
        <p:txBody>
          <a:bodyPr/>
          <a:lstStyle/>
          <a:p>
            <a:pPr eaLnBrk="1" hangingPunct="1">
              <a:lnSpc>
                <a:spcPct val="90000"/>
              </a:lnSpc>
            </a:pPr>
            <a:r>
              <a:rPr lang="pt-BR" sz="3600" dirty="0" smtClean="0"/>
              <a:t>Final Grade = .30(Problem Sets) + .30(Midterm Exam 1) + .40(Final Exam) </a:t>
            </a:r>
          </a:p>
          <a:p>
            <a:pPr eaLnBrk="1" hangingPunct="1">
              <a:lnSpc>
                <a:spcPct val="90000"/>
              </a:lnSpc>
            </a:pPr>
            <a:r>
              <a:rPr lang="en-US" sz="3600" dirty="0" smtClean="0"/>
              <a:t>The midterm exam will occur in class on Thursday, November 5. The final exam will occur during the final class session on Monday, December 14.</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7" name="Slide Number Placeholder 6"/>
          <p:cNvSpPr>
            <a:spLocks noGrp="1"/>
          </p:cNvSpPr>
          <p:nvPr>
            <p:ph type="sldNum" sz="quarter" idx="12"/>
          </p:nvPr>
        </p:nvSpPr>
        <p:spPr/>
        <p:txBody>
          <a:bodyPr>
            <a:normAutofit/>
          </a:bodyPr>
          <a:lstStyle/>
          <a:p>
            <a:pPr>
              <a:defRPr/>
            </a:pPr>
            <a:fld id="{99D30E90-92CE-4D49-95F2-5236A02AC0D2}" type="slidenum">
              <a:rPr lang="en-US"/>
              <a:pPr>
                <a:defRPr/>
              </a:pPr>
              <a:t>50</a:t>
            </a:fld>
            <a:endParaRPr lang="en-US" dirty="0"/>
          </a:p>
        </p:txBody>
      </p:sp>
      <p:sp>
        <p:nvSpPr>
          <p:cNvPr id="34820" name="Rectangle 3"/>
          <p:cNvSpPr>
            <a:spLocks noGrp="1" noChangeArrowheads="1"/>
          </p:cNvSpPr>
          <p:nvPr>
            <p:ph sz="quarter" idx="1"/>
          </p:nvPr>
        </p:nvSpPr>
        <p:spPr/>
        <p:txBody>
          <a:bodyPr/>
          <a:lstStyle/>
          <a:p>
            <a:pPr eaLnBrk="1" hangingPunct="1"/>
            <a:endParaRPr lang="en-US" smtClean="0"/>
          </a:p>
        </p:txBody>
      </p:sp>
      <p:pic>
        <p:nvPicPr>
          <p:cNvPr id="34821" name="Picture 4" descr="fig01_02"/>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7" name="Slide Number Placeholder 6"/>
          <p:cNvSpPr>
            <a:spLocks noGrp="1"/>
          </p:cNvSpPr>
          <p:nvPr>
            <p:ph type="sldNum" sz="quarter" idx="12"/>
          </p:nvPr>
        </p:nvSpPr>
        <p:spPr/>
        <p:txBody>
          <a:bodyPr>
            <a:normAutofit/>
          </a:bodyPr>
          <a:lstStyle/>
          <a:p>
            <a:pPr>
              <a:defRPr/>
            </a:pPr>
            <a:fld id="{84C6F4C9-F741-434A-B8FA-3C3EF9ED3791}" type="slidenum">
              <a:rPr lang="en-US"/>
              <a:pPr>
                <a:defRPr/>
              </a:pPr>
              <a:t>51</a:t>
            </a:fld>
            <a:endParaRPr lang="en-US" dirty="0"/>
          </a:p>
        </p:txBody>
      </p:sp>
      <p:sp>
        <p:nvSpPr>
          <p:cNvPr id="37892" name="Rectangle 3"/>
          <p:cNvSpPr>
            <a:spLocks noGrp="1" noChangeArrowheads="1"/>
          </p:cNvSpPr>
          <p:nvPr>
            <p:ph sz="quarter" idx="1"/>
          </p:nvPr>
        </p:nvSpPr>
        <p:spPr/>
        <p:txBody>
          <a:bodyPr/>
          <a:lstStyle/>
          <a:p>
            <a:pPr eaLnBrk="1" hangingPunct="1"/>
            <a:endParaRPr lang="en-US" smtClean="0"/>
          </a:p>
        </p:txBody>
      </p:sp>
      <p:pic>
        <p:nvPicPr>
          <p:cNvPr id="37893" name="Picture 4" descr="fig01_03"/>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Actual Price</a:t>
            </a:r>
          </a:p>
        </p:txBody>
      </p:sp>
      <p:sp>
        <p:nvSpPr>
          <p:cNvPr id="38915" name="Footer Placeholder 6"/>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DE6CE6B5-BDA9-4446-843C-D3AAC2A5C71A}" type="slidenum">
              <a:rPr lang="en-US"/>
              <a:pPr>
                <a:defRPr/>
              </a:pPr>
              <a:t>52</a:t>
            </a:fld>
            <a:endParaRPr lang="en-US" dirty="0"/>
          </a:p>
        </p:txBody>
      </p:sp>
      <p:sp>
        <p:nvSpPr>
          <p:cNvPr id="38917" name="Rectangle 3"/>
          <p:cNvSpPr>
            <a:spLocks noGrp="1" noChangeArrowheads="1"/>
          </p:cNvSpPr>
          <p:nvPr>
            <p:ph sz="quarter" idx="1"/>
          </p:nvPr>
        </p:nvSpPr>
        <p:spPr>
          <a:xfrm>
            <a:off x="685800" y="1143000"/>
            <a:ext cx="8001000" cy="4876800"/>
          </a:xfrm>
        </p:spPr>
        <p:txBody>
          <a:bodyPr/>
          <a:lstStyle/>
          <a:p>
            <a:pPr eaLnBrk="1" hangingPunct="1"/>
            <a:r>
              <a:rPr lang="en-US" sz="4000" dirty="0" smtClean="0"/>
              <a:t>If actual price is </a:t>
            </a:r>
            <a:r>
              <a:rPr lang="en-US" sz="4000" i="1" dirty="0" smtClean="0"/>
              <a:t>above</a:t>
            </a:r>
            <a:r>
              <a:rPr lang="en-US" sz="4000" dirty="0" smtClean="0"/>
              <a:t> (</a:t>
            </a:r>
            <a:r>
              <a:rPr lang="en-US" sz="4000" i="1" dirty="0" smtClean="0"/>
              <a:t>below</a:t>
            </a:r>
            <a:r>
              <a:rPr lang="en-US" sz="4000" dirty="0" smtClean="0"/>
              <a:t>) equilibrium price, there will be a supply surplus (deficit) that puts downward (upward) pressure on the actual price.</a:t>
            </a:r>
          </a:p>
          <a:p>
            <a:pPr eaLnBrk="1" hangingPunct="1"/>
            <a:r>
              <a:rPr lang="en-US" sz="4000" dirty="0" smtClean="0"/>
              <a:t>If actual price is </a:t>
            </a:r>
            <a:r>
              <a:rPr lang="en-US" sz="4000" i="1" dirty="0" smtClean="0"/>
              <a:t>equal</a:t>
            </a:r>
            <a:r>
              <a:rPr lang="en-US" sz="4000" dirty="0" smtClean="0"/>
              <a:t> to equilibrium price, then there will be neither a shortage nor a surplus and price will be stable.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7" name="Slide Number Placeholder 6"/>
          <p:cNvSpPr>
            <a:spLocks noGrp="1"/>
          </p:cNvSpPr>
          <p:nvPr>
            <p:ph type="sldNum" sz="quarter" idx="12"/>
          </p:nvPr>
        </p:nvSpPr>
        <p:spPr/>
        <p:txBody>
          <a:bodyPr>
            <a:normAutofit/>
          </a:bodyPr>
          <a:lstStyle/>
          <a:p>
            <a:pPr>
              <a:defRPr/>
            </a:pPr>
            <a:fld id="{D9987182-D8D8-4BC9-A9AE-AB55D2D7460B}" type="slidenum">
              <a:rPr lang="en-US"/>
              <a:pPr>
                <a:defRPr/>
              </a:pPr>
              <a:t>53</a:t>
            </a:fld>
            <a:endParaRPr lang="en-US" dirty="0"/>
          </a:p>
        </p:txBody>
      </p:sp>
      <p:sp>
        <p:nvSpPr>
          <p:cNvPr id="43012" name="Rectangle 3"/>
          <p:cNvSpPr>
            <a:spLocks noGrp="1" noChangeArrowheads="1"/>
          </p:cNvSpPr>
          <p:nvPr>
            <p:ph sz="quarter" idx="1"/>
          </p:nvPr>
        </p:nvSpPr>
        <p:spPr/>
        <p:txBody>
          <a:bodyPr/>
          <a:lstStyle/>
          <a:p>
            <a:pPr eaLnBrk="1" hangingPunct="1"/>
            <a:endParaRPr lang="en-US" smtClean="0"/>
          </a:p>
        </p:txBody>
      </p:sp>
      <p:pic>
        <p:nvPicPr>
          <p:cNvPr id="43013" name="Picture 4" descr="fig01_04"/>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smtClean="0"/>
          </a:p>
        </p:txBody>
      </p:sp>
      <p:sp>
        <p:nvSpPr>
          <p:cNvPr id="7" name="Slide Number Placeholder 6"/>
          <p:cNvSpPr>
            <a:spLocks noGrp="1"/>
          </p:cNvSpPr>
          <p:nvPr>
            <p:ph type="sldNum" sz="quarter" idx="12"/>
          </p:nvPr>
        </p:nvSpPr>
        <p:spPr/>
        <p:txBody>
          <a:bodyPr>
            <a:normAutofit/>
          </a:bodyPr>
          <a:lstStyle/>
          <a:p>
            <a:pPr>
              <a:defRPr/>
            </a:pPr>
            <a:fld id="{59E34625-ACFD-4DBC-9C10-3236AA9FC3FD}" type="slidenum">
              <a:rPr lang="en-US"/>
              <a:pPr>
                <a:defRPr/>
              </a:pPr>
              <a:t>54</a:t>
            </a:fld>
            <a:endParaRPr lang="en-US" dirty="0"/>
          </a:p>
        </p:txBody>
      </p:sp>
      <p:sp>
        <p:nvSpPr>
          <p:cNvPr id="46084" name="Rectangle 3"/>
          <p:cNvSpPr>
            <a:spLocks noGrp="1" noChangeArrowheads="1"/>
          </p:cNvSpPr>
          <p:nvPr>
            <p:ph sz="quarter" idx="1"/>
          </p:nvPr>
        </p:nvSpPr>
        <p:spPr/>
        <p:txBody>
          <a:bodyPr/>
          <a:lstStyle/>
          <a:p>
            <a:pPr eaLnBrk="1" hangingPunct="1"/>
            <a:endParaRPr lang="en-US" smtClean="0"/>
          </a:p>
        </p:txBody>
      </p:sp>
      <p:pic>
        <p:nvPicPr>
          <p:cNvPr id="46085" name="Picture 4" descr="fig01_05"/>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74638"/>
            <a:ext cx="8534400" cy="792162"/>
          </a:xfrm>
        </p:spPr>
        <p:txBody>
          <a:bodyPr/>
          <a:lstStyle/>
          <a:p>
            <a:pPr eaLnBrk="1" hangingPunct="1"/>
            <a:r>
              <a:rPr lang="en-US" smtClean="0"/>
              <a:t>Microeconomics and Macroeconomics</a:t>
            </a:r>
          </a:p>
        </p:txBody>
      </p:sp>
      <p:sp>
        <p:nvSpPr>
          <p:cNvPr id="7171" name="Content Placeholder 2"/>
          <p:cNvSpPr>
            <a:spLocks noGrp="1"/>
          </p:cNvSpPr>
          <p:nvPr>
            <p:ph sz="quarter" idx="1"/>
          </p:nvPr>
        </p:nvSpPr>
        <p:spPr>
          <a:xfrm>
            <a:off x="914400" y="1143000"/>
            <a:ext cx="7772400" cy="4876800"/>
          </a:xfrm>
        </p:spPr>
        <p:txBody>
          <a:bodyPr/>
          <a:lstStyle/>
          <a:p>
            <a:pPr eaLnBrk="1" hangingPunct="1"/>
            <a:r>
              <a:rPr lang="en-US" sz="3200" dirty="0" smtClean="0">
                <a:solidFill>
                  <a:srgbClr val="382344"/>
                </a:solidFill>
              </a:rPr>
              <a:t>Microeconomics</a:t>
            </a:r>
            <a:r>
              <a:rPr lang="en-US" sz="3200" b="1" dirty="0" smtClean="0">
                <a:solidFill>
                  <a:srgbClr val="382344"/>
                </a:solidFill>
              </a:rPr>
              <a:t> </a:t>
            </a:r>
            <a:r>
              <a:rPr lang="en-US" sz="3200" dirty="0" smtClean="0">
                <a:solidFill>
                  <a:srgbClr val="382344"/>
                </a:solidFill>
              </a:rPr>
              <a:t>represents the </a:t>
            </a:r>
            <a:r>
              <a:rPr lang="en-US" sz="3200" dirty="0" smtClean="0"/>
              <a:t>branch of economics which deals with the behavior of individual economic units—consumers, firms, workers, and investors—as well as the markets that these units comprise.</a:t>
            </a:r>
          </a:p>
          <a:p>
            <a:pPr eaLnBrk="1" hangingPunct="1"/>
            <a:r>
              <a:rPr lang="en-US" sz="3200" dirty="0" smtClean="0">
                <a:solidFill>
                  <a:srgbClr val="382344"/>
                </a:solidFill>
              </a:rPr>
              <a:t>Macroeconomics represents the b</a:t>
            </a:r>
            <a:r>
              <a:rPr lang="en-US" sz="3200" dirty="0" smtClean="0"/>
              <a:t>ranch of economics which deals with aggregate economic variables, such as the level and  growth rate of national output, interest rates, unemployment, and inflation.</a:t>
            </a:r>
          </a:p>
        </p:txBody>
      </p:sp>
      <p:sp>
        <p:nvSpPr>
          <p:cNvPr id="7172" name="Footer Placeholder 3"/>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5" name="Slide Number Placeholder 4"/>
          <p:cNvSpPr>
            <a:spLocks noGrp="1"/>
          </p:cNvSpPr>
          <p:nvPr>
            <p:ph type="sldNum" sz="quarter" idx="12"/>
          </p:nvPr>
        </p:nvSpPr>
        <p:spPr/>
        <p:txBody>
          <a:bodyPr/>
          <a:lstStyle/>
          <a:p>
            <a:pPr>
              <a:defRPr/>
            </a:pPr>
            <a:fld id="{B7E835A4-381F-4490-B834-77B98732205F}"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274638"/>
            <a:ext cx="7772400" cy="792162"/>
          </a:xfrm>
        </p:spPr>
        <p:txBody>
          <a:bodyPr/>
          <a:lstStyle/>
          <a:p>
            <a:pPr eaLnBrk="1" hangingPunct="1"/>
            <a:r>
              <a:rPr lang="en-US" smtClean="0"/>
              <a:t>Managerial Economics</a:t>
            </a:r>
          </a:p>
        </p:txBody>
      </p:sp>
      <p:sp>
        <p:nvSpPr>
          <p:cNvPr id="8195" name="Content Placeholder 2"/>
          <p:cNvSpPr>
            <a:spLocks noGrp="1"/>
          </p:cNvSpPr>
          <p:nvPr>
            <p:ph sz="quarter" idx="1"/>
          </p:nvPr>
        </p:nvSpPr>
        <p:spPr>
          <a:xfrm>
            <a:off x="914400" y="1295400"/>
            <a:ext cx="7772400" cy="4724400"/>
          </a:xfrm>
        </p:spPr>
        <p:txBody>
          <a:bodyPr/>
          <a:lstStyle/>
          <a:p>
            <a:pPr eaLnBrk="1" hangingPunct="1"/>
            <a:r>
              <a:rPr lang="en-US" sz="3400" dirty="0" smtClean="0"/>
              <a:t>Managerial economics involves the application of microeconomics to analyze managerial actions and their effect on firm performance.</a:t>
            </a:r>
          </a:p>
          <a:p>
            <a:pPr lvl="1" eaLnBrk="1" hangingPunct="1"/>
            <a:r>
              <a:rPr lang="en-US" sz="3000" dirty="0" smtClean="0"/>
              <a:t>The purpose of this analysis is to shed light on concepts such as cost, demand, profit, competition, pricing, compensation, and business strategy.</a:t>
            </a:r>
          </a:p>
          <a:p>
            <a:pPr lvl="1" eaLnBrk="1" hangingPunct="1"/>
            <a:r>
              <a:rPr lang="en-US" sz="3000" dirty="0" smtClean="0"/>
              <a:t>With its focus on </a:t>
            </a:r>
            <a:r>
              <a:rPr lang="en-US" sz="3000" i="1" dirty="0" smtClean="0"/>
              <a:t>behavior</a:t>
            </a:r>
            <a:r>
              <a:rPr lang="en-US" sz="3000" dirty="0" smtClean="0"/>
              <a:t>, managerial economics provides powerful tools and frameworks to guide managers to better decisions.</a:t>
            </a:r>
          </a:p>
        </p:txBody>
      </p:sp>
      <p:sp>
        <p:nvSpPr>
          <p:cNvPr id="8196" name="Footer Placeholder 3"/>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5" name="Slide Number Placeholder 4"/>
          <p:cNvSpPr>
            <a:spLocks noGrp="1"/>
          </p:cNvSpPr>
          <p:nvPr>
            <p:ph type="sldNum" sz="quarter" idx="12"/>
          </p:nvPr>
        </p:nvSpPr>
        <p:spPr/>
        <p:txBody>
          <a:bodyPr/>
          <a:lstStyle/>
          <a:p>
            <a:pPr>
              <a:defRPr/>
            </a:pPr>
            <a:fld id="{5461AB92-773C-48D5-99D8-D7673F889725}"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and the Social Sciences</a:t>
            </a:r>
            <a:endParaRPr lang="en-US" dirty="0"/>
          </a:p>
        </p:txBody>
      </p:sp>
      <p:sp>
        <p:nvSpPr>
          <p:cNvPr id="3" name="Content Placeholder 2"/>
          <p:cNvSpPr>
            <a:spLocks noGrp="1"/>
          </p:cNvSpPr>
          <p:nvPr>
            <p:ph sz="quarter" idx="1"/>
          </p:nvPr>
        </p:nvSpPr>
        <p:spPr>
          <a:xfrm>
            <a:off x="609600" y="1371600"/>
            <a:ext cx="8153400" cy="4648200"/>
          </a:xfrm>
        </p:spPr>
        <p:txBody>
          <a:bodyPr/>
          <a:lstStyle/>
          <a:p>
            <a:r>
              <a:rPr lang="en-US" sz="3200" dirty="0" smtClean="0"/>
              <a:t>Economics, psychology, and sociology represent the “parent” social sciences upon which most business disciplines are based.</a:t>
            </a:r>
          </a:p>
          <a:p>
            <a:pPr lvl="1"/>
            <a:r>
              <a:rPr lang="en-US" sz="2800" dirty="0" smtClean="0"/>
              <a:t>Managerial economics, finance and accounting draw primarily on economics (especially micro), whereas management and marketing tend </a:t>
            </a:r>
            <a:r>
              <a:rPr lang="en-US" sz="2800" smtClean="0"/>
              <a:t>to </a:t>
            </a:r>
            <a:r>
              <a:rPr lang="en-US" sz="2800" smtClean="0"/>
              <a:t>be based </a:t>
            </a:r>
            <a:r>
              <a:rPr lang="en-US" sz="2800" dirty="0" smtClean="0"/>
              <a:t>primarily upon psychology and sociology.</a:t>
            </a:r>
          </a:p>
          <a:p>
            <a:pPr lvl="2"/>
            <a:r>
              <a:rPr lang="en-US" dirty="0" smtClean="0"/>
              <a:t>Counterexamples include behavioral economics and finance, use of econ-based pricing strategies in marketing, application of game theory in management strategy, etc.</a:t>
            </a:r>
          </a:p>
        </p:txBody>
      </p:sp>
      <p:sp>
        <p:nvSpPr>
          <p:cNvPr id="4" name="Footer Placeholder 3"/>
          <p:cNvSpPr>
            <a:spLocks noGrp="1"/>
          </p:cNvSpPr>
          <p:nvPr>
            <p:ph type="ftr" sz="quarter" idx="11"/>
          </p:nvPr>
        </p:nvSpPr>
        <p:spPr/>
        <p:txBody>
          <a:bodyPr/>
          <a:lstStyle/>
          <a:p>
            <a:pPr>
              <a:defRPr/>
            </a:pPr>
            <a:r>
              <a:rPr lang="en-US" smtClean="0"/>
              <a:t>Lecture 1: Introduction to Managerial Economics</a:t>
            </a:r>
            <a:endParaRPr lang="en-US"/>
          </a:p>
        </p:txBody>
      </p:sp>
      <p:sp>
        <p:nvSpPr>
          <p:cNvPr id="5" name="Slide Number Placeholder 4"/>
          <p:cNvSpPr>
            <a:spLocks noGrp="1"/>
          </p:cNvSpPr>
          <p:nvPr>
            <p:ph type="sldNum" sz="quarter" idx="12"/>
          </p:nvPr>
        </p:nvSpPr>
        <p:spPr/>
        <p:txBody>
          <a:bodyPr/>
          <a:lstStyle/>
          <a:p>
            <a:pPr>
              <a:defRPr/>
            </a:pPr>
            <a:fld id="{0F3D8DEE-C97D-4FF9-B274-B326AC3720DD}"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Managerial Economics</a:t>
            </a:r>
          </a:p>
        </p:txBody>
      </p:sp>
      <p:sp>
        <p:nvSpPr>
          <p:cNvPr id="11267" name="Footer Placeholder 6"/>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Lecture 1: Introduction to Managerial Economics</a:t>
            </a:r>
          </a:p>
        </p:txBody>
      </p:sp>
      <p:sp>
        <p:nvSpPr>
          <p:cNvPr id="6" name="Slide Number Placeholder 5"/>
          <p:cNvSpPr>
            <a:spLocks noGrp="1"/>
          </p:cNvSpPr>
          <p:nvPr>
            <p:ph type="sldNum" sz="quarter" idx="12"/>
          </p:nvPr>
        </p:nvSpPr>
        <p:spPr/>
        <p:txBody>
          <a:bodyPr>
            <a:normAutofit/>
          </a:bodyPr>
          <a:lstStyle/>
          <a:p>
            <a:pPr>
              <a:defRPr/>
            </a:pPr>
            <a:fld id="{23DE92E8-05CE-4481-A8A2-FF5C819AE980}" type="slidenum">
              <a:rPr lang="en-US"/>
              <a:pPr>
                <a:defRPr/>
              </a:pPr>
              <a:t>9</a:t>
            </a:fld>
            <a:endParaRPr lang="en-US" dirty="0"/>
          </a:p>
        </p:txBody>
      </p:sp>
      <p:sp>
        <p:nvSpPr>
          <p:cNvPr id="11269" name="Content Placeholder 2"/>
          <p:cNvSpPr>
            <a:spLocks noGrp="1"/>
          </p:cNvSpPr>
          <p:nvPr>
            <p:ph sz="quarter" idx="1"/>
          </p:nvPr>
        </p:nvSpPr>
        <p:spPr>
          <a:xfrm>
            <a:off x="381000" y="1371600"/>
            <a:ext cx="8458200" cy="5257800"/>
          </a:xfrm>
        </p:spPr>
        <p:txBody>
          <a:bodyPr/>
          <a:lstStyle/>
          <a:p>
            <a:pPr eaLnBrk="1" hangingPunct="1"/>
            <a:r>
              <a:rPr lang="en-US" sz="3600" dirty="0" smtClean="0"/>
              <a:t>Where does managerial economics fit within the EMBA curriculum?</a:t>
            </a:r>
          </a:p>
          <a:p>
            <a:pPr lvl="1" eaLnBrk="1" hangingPunct="1"/>
            <a:r>
              <a:rPr lang="en-US" sz="3200" dirty="0" smtClean="0"/>
              <a:t>Managerial economics is a standard first-year course requirement in most EMBA programs.</a:t>
            </a:r>
          </a:p>
          <a:p>
            <a:pPr lvl="1" eaLnBrk="1" hangingPunct="1"/>
            <a:r>
              <a:rPr lang="en-US" sz="3200" dirty="0" smtClean="0"/>
              <a:t>This course differs conceptually from other first-year courses in that it (like QBA 5330) focuses upon the </a:t>
            </a:r>
            <a:r>
              <a:rPr lang="en-US" sz="3200" i="1" dirty="0" smtClean="0"/>
              <a:t>analytic foundations </a:t>
            </a:r>
            <a:r>
              <a:rPr lang="en-US" sz="3200" dirty="0" smtClean="0"/>
              <a:t>for decision-making that are subsequently applied in “core business foundations” courses such as accounting, finance, and marketing.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4699</TotalTime>
  <Pages>14</Pages>
  <Words>6731</Words>
  <Application>Microsoft Office PowerPoint</Application>
  <PresentationFormat>On-screen Show (4:3)</PresentationFormat>
  <Paragraphs>397</Paragraphs>
  <Slides>54</Slides>
  <Notes>54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Equity</vt:lpstr>
      <vt:lpstr>Document</vt:lpstr>
      <vt:lpstr>Equation</vt:lpstr>
      <vt:lpstr>Lecture 1</vt:lpstr>
      <vt:lpstr>Professor Information</vt:lpstr>
      <vt:lpstr>Slide 3</vt:lpstr>
      <vt:lpstr>Course Goals</vt:lpstr>
      <vt:lpstr>Grade Determination</vt:lpstr>
      <vt:lpstr>Microeconomics and Macroeconomics</vt:lpstr>
      <vt:lpstr>Managerial Economics</vt:lpstr>
      <vt:lpstr>Business and the Social Sciences</vt:lpstr>
      <vt:lpstr>Managerial Economics</vt:lpstr>
      <vt:lpstr>Internet Resources</vt:lpstr>
      <vt:lpstr>Why all the math?</vt:lpstr>
      <vt:lpstr>Why all the math?</vt:lpstr>
      <vt:lpstr>Discrete (algebra) versus continuous (calculus) analysis</vt:lpstr>
      <vt:lpstr>QBA 5330 Review: Calculating Derivatives</vt:lpstr>
      <vt:lpstr>QBA 5330 Review: Calculating Derivatives</vt:lpstr>
      <vt:lpstr>QBA 5330 Review: Calculating Derivatives</vt:lpstr>
      <vt:lpstr>QBA 5330 Review: Calculating Derivatives</vt:lpstr>
      <vt:lpstr>QBA 5330 Review: Calculating Derivatives</vt:lpstr>
      <vt:lpstr>QBA 5330 Review: Calculating Derivatives</vt:lpstr>
      <vt:lpstr>QBA 5330 Review: Calculating Derivatives</vt:lpstr>
      <vt:lpstr>QBA 5330 Review: Calculating Derivatives</vt:lpstr>
      <vt:lpstr>QBA 5330 Review: Calculating Derivatives</vt:lpstr>
      <vt:lpstr>QBA 5330 Review: Calculating Derivatives</vt:lpstr>
      <vt:lpstr>QBA 5330 Review: Interpreting Regression Models</vt:lpstr>
      <vt:lpstr>QBA 5330 Review: Interpreting Regression Models</vt:lpstr>
      <vt:lpstr>QBA 5330 Review: Optimization</vt:lpstr>
      <vt:lpstr>QBA 5330 Review: Optimization</vt:lpstr>
      <vt:lpstr>QBA 5330 Review: Optimization</vt:lpstr>
      <vt:lpstr>QBA 5330 Review: Optimization</vt:lpstr>
      <vt:lpstr>QBA 5330 Review:  Optimization with Solver</vt:lpstr>
      <vt:lpstr>The Optimal Size of a Nursing Home (Class exercise)</vt:lpstr>
      <vt:lpstr>The Value of the Firm</vt:lpstr>
      <vt:lpstr>The Value of the Firm (special cases)</vt:lpstr>
      <vt:lpstr>The Value of the Firm (special cases)</vt:lpstr>
      <vt:lpstr>The Value of the Firm (special cases)</vt:lpstr>
      <vt:lpstr>The Value of the Firm (special cases)</vt:lpstr>
      <vt:lpstr>The Value of the Firm</vt:lpstr>
      <vt:lpstr>Rule of 72 – a brief digression…</vt:lpstr>
      <vt:lpstr>The Value of the Firm: Profit is a Reward for:</vt:lpstr>
      <vt:lpstr>Impact of Good &amp; Bad News on Firm Value</vt:lpstr>
      <vt:lpstr>“Good” management can create value; “bad” management can destroy value</vt:lpstr>
      <vt:lpstr>The Principal-Agent Problem</vt:lpstr>
      <vt:lpstr>The Principal-Agent Problem</vt:lpstr>
      <vt:lpstr>Moral Hazard</vt:lpstr>
      <vt:lpstr>Solution: Moral Hazard</vt:lpstr>
      <vt:lpstr>Demand and Supply: a First Look</vt:lpstr>
      <vt:lpstr>The Demand Side of the Market</vt:lpstr>
      <vt:lpstr>Slide 48</vt:lpstr>
      <vt:lpstr>The Supply Side of a Market</vt:lpstr>
      <vt:lpstr>Slide 50</vt:lpstr>
      <vt:lpstr>Slide 51</vt:lpstr>
      <vt:lpstr>Actual Price</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ch1_2</dc:title>
  <dc:creator>Jim Garven</dc:creator>
  <cp:lastModifiedBy>Jim Garven</cp:lastModifiedBy>
  <cp:revision>862</cp:revision>
  <cp:lastPrinted>1998-08-25T18:59:59Z</cp:lastPrinted>
  <dcterms:created xsi:type="dcterms:W3CDTF">1997-01-12T12:48:50Z</dcterms:created>
  <dcterms:modified xsi:type="dcterms:W3CDTF">2009-10-03T19:59:05Z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jim@garven.lsu.edu</vt:lpwstr>
  </property>
  <property fmtid="{D5CDD505-2E9C-101B-9397-08002B2CF9AE}" pid="8" name="HomePage">
    <vt:lpwstr>http://garven.lsu.edu</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C:\WINNT\Profiles\Administrator\Desktop\gordon</vt:lpwstr>
  </property>
  <property fmtid="{D5CDD505-2E9C-101B-9397-08002B2CF9AE}" pid="22" name="NXTAG2">
    <vt:lpwstr>000800a208000000000001023700</vt:lpwstr>
  </property>
</Properties>
</file>